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474" r:id="rId4"/>
    <p:sldId id="475" r:id="rId5"/>
    <p:sldId id="483" r:id="rId6"/>
    <p:sldId id="476" r:id="rId7"/>
    <p:sldId id="484" r:id="rId8"/>
    <p:sldId id="477" r:id="rId9"/>
    <p:sldId id="485" r:id="rId10"/>
    <p:sldId id="478" r:id="rId11"/>
    <p:sldId id="486" r:id="rId12"/>
    <p:sldId id="479" r:id="rId13"/>
    <p:sldId id="487" r:id="rId14"/>
    <p:sldId id="480" r:id="rId15"/>
    <p:sldId id="488" r:id="rId16"/>
    <p:sldId id="481" r:id="rId17"/>
    <p:sldId id="489" r:id="rId18"/>
    <p:sldId id="482" r:id="rId19"/>
    <p:sldId id="490" r:id="rId2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E64941B-60E6-4FAB-871F-FB07FC0868B6}">
          <p14:sldIdLst>
            <p14:sldId id="256"/>
            <p14:sldId id="257"/>
            <p14:sldId id="474"/>
            <p14:sldId id="475"/>
            <p14:sldId id="483"/>
            <p14:sldId id="476"/>
            <p14:sldId id="484"/>
            <p14:sldId id="477"/>
            <p14:sldId id="485"/>
            <p14:sldId id="478"/>
            <p14:sldId id="486"/>
            <p14:sldId id="479"/>
            <p14:sldId id="487"/>
            <p14:sldId id="480"/>
            <p14:sldId id="488"/>
            <p14:sldId id="481"/>
            <p14:sldId id="489"/>
            <p14:sldId id="482"/>
            <p14:sldId id="490"/>
          </p14:sldIdLst>
        </p14:section>
      </p14:sectionLst>
    </p:ext>
    <p:ext uri="{EFAFB233-063F-42B5-8137-9DF3F51BA10A}">
      <p15:sldGuideLst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32C"/>
    <a:srgbClr val="F8B61D"/>
    <a:srgbClr val="E11683"/>
    <a:srgbClr val="EC6C2A"/>
    <a:srgbClr val="02AED9"/>
    <a:srgbClr val="C21E32"/>
    <a:srgbClr val="249B47"/>
    <a:srgbClr val="D3A12A"/>
    <a:srgbClr val="E73230"/>
    <a:srgbClr val="E72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5268" autoAdjust="0"/>
  </p:normalViewPr>
  <p:slideViewPr>
    <p:cSldViewPr>
      <p:cViewPr varScale="1">
        <p:scale>
          <a:sx n="78" d="100"/>
          <a:sy n="78" d="100"/>
        </p:scale>
        <p:origin x="1622" y="77"/>
      </p:cViewPr>
      <p:guideLst>
        <p:guide orient="horz"/>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9CDD585-1163-4991-8E2C-CBDBF6C021C8}" type="datetimeFigureOut">
              <a:rPr lang="de-DE" smtClean="0"/>
              <a:t>16.11.2022</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FA5DE22-2259-42E2-8F55-842CEA766273}" type="slidenum">
              <a:rPr lang="de-DE" smtClean="0"/>
              <a:t>‹Nr.›</a:t>
            </a:fld>
            <a:endParaRPr lang="de-DE"/>
          </a:p>
        </p:txBody>
      </p:sp>
    </p:spTree>
    <p:extLst>
      <p:ext uri="{BB962C8B-B14F-4D97-AF65-F5344CB8AC3E}">
        <p14:creationId xmlns:p14="http://schemas.microsoft.com/office/powerpoint/2010/main" val="123774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73287A8-E92C-4436-A1AA-08B6F85380FF}" type="datetime1">
              <a:rPr lang="de-DE" smtClean="0"/>
              <a:t>16.11.2022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6B7D9B-BDA6-42D6-A35A-8E78CC7AEC9B}" type="slidenum">
              <a:rPr lang="de-DE" smtClean="0"/>
              <a:t>‹Nr.›</a:t>
            </a:fld>
            <a:endParaRPr lang="de-DE"/>
          </a:p>
        </p:txBody>
      </p:sp>
    </p:spTree>
    <p:extLst>
      <p:ext uri="{BB962C8B-B14F-4D97-AF65-F5344CB8AC3E}">
        <p14:creationId xmlns:p14="http://schemas.microsoft.com/office/powerpoint/2010/main" val="1204759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342E490-03E1-4E4C-9C54-DC83EFB30761}" type="datetime1">
              <a:rPr lang="de-DE" smtClean="0"/>
              <a:t>16.11.2022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6B7D9B-BDA6-42D6-A35A-8E78CC7AEC9B}" type="slidenum">
              <a:rPr lang="de-DE" smtClean="0"/>
              <a:t>‹Nr.›</a:t>
            </a:fld>
            <a:endParaRPr lang="de-DE"/>
          </a:p>
        </p:txBody>
      </p:sp>
    </p:spTree>
    <p:extLst>
      <p:ext uri="{BB962C8B-B14F-4D97-AF65-F5344CB8AC3E}">
        <p14:creationId xmlns:p14="http://schemas.microsoft.com/office/powerpoint/2010/main" val="199532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9"/>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7190692-8E1A-4571-9395-205BA6832245}" type="datetime1">
              <a:rPr lang="de-DE" smtClean="0"/>
              <a:t>16.11.2022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6B7D9B-BDA6-42D6-A35A-8E78CC7AEC9B}" type="slidenum">
              <a:rPr lang="de-DE" smtClean="0"/>
              <a:t>‹Nr.›</a:t>
            </a:fld>
            <a:endParaRPr lang="de-DE"/>
          </a:p>
        </p:txBody>
      </p:sp>
    </p:spTree>
    <p:extLst>
      <p:ext uri="{BB962C8B-B14F-4D97-AF65-F5344CB8AC3E}">
        <p14:creationId xmlns:p14="http://schemas.microsoft.com/office/powerpoint/2010/main" val="382918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98970E2-FE6F-405F-9EC1-B133CF1DB761}" type="datetime1">
              <a:rPr lang="de-DE" smtClean="0"/>
              <a:t>16.11.2022</a:t>
            </a:fld>
            <a:endParaRPr lang="de-DE"/>
          </a:p>
        </p:txBody>
      </p:sp>
      <p:sp>
        <p:nvSpPr>
          <p:cNvPr id="5" name="Fußzeilenplatzhalter 4"/>
          <p:cNvSpPr>
            <a:spLocks noGrp="1"/>
          </p:cNvSpPr>
          <p:nvPr>
            <p:ph type="ftr" sz="quarter" idx="11"/>
          </p:nvPr>
        </p:nvSpPr>
        <p:spPr>
          <a:xfrm>
            <a:off x="5796136" y="6356351"/>
            <a:ext cx="2895600" cy="365125"/>
          </a:xfrm>
        </p:spPr>
        <p:txBody>
          <a:bodyPr/>
          <a:lstStyle/>
          <a:p>
            <a:endParaRPr lang="de-DE"/>
          </a:p>
        </p:txBody>
      </p:sp>
      <p:sp>
        <p:nvSpPr>
          <p:cNvPr id="6" name="Foliennummernplatzhalter 5"/>
          <p:cNvSpPr>
            <a:spLocks noGrp="1"/>
          </p:cNvSpPr>
          <p:nvPr>
            <p:ph type="sldNum" sz="quarter" idx="12"/>
          </p:nvPr>
        </p:nvSpPr>
        <p:spPr>
          <a:xfrm>
            <a:off x="3158480" y="6356351"/>
            <a:ext cx="2133600" cy="365125"/>
          </a:xfrm>
        </p:spPr>
        <p:txBody>
          <a:bodyPr/>
          <a:lstStyle/>
          <a:p>
            <a:fld id="{DD6B7D9B-BDA6-42D6-A35A-8E78CC7AEC9B}" type="slidenum">
              <a:rPr lang="de-DE" smtClean="0"/>
              <a:t>‹Nr.›</a:t>
            </a:fld>
            <a:endParaRPr lang="de-DE" dirty="0"/>
          </a:p>
        </p:txBody>
      </p:sp>
    </p:spTree>
    <p:extLst>
      <p:ext uri="{BB962C8B-B14F-4D97-AF65-F5344CB8AC3E}">
        <p14:creationId xmlns:p14="http://schemas.microsoft.com/office/powerpoint/2010/main" val="146172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163E34AA-9ECE-400D-92F2-CDD9B9DC13AE}" type="datetime1">
              <a:rPr lang="de-DE" smtClean="0"/>
              <a:t>16.11.2022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6B7D9B-BDA6-42D6-A35A-8E78CC7AEC9B}" type="slidenum">
              <a:rPr lang="de-DE" smtClean="0"/>
              <a:t>‹Nr.›</a:t>
            </a:fld>
            <a:endParaRPr lang="de-DE"/>
          </a:p>
        </p:txBody>
      </p:sp>
    </p:spTree>
    <p:extLst>
      <p:ext uri="{BB962C8B-B14F-4D97-AF65-F5344CB8AC3E}">
        <p14:creationId xmlns:p14="http://schemas.microsoft.com/office/powerpoint/2010/main" val="96437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E70245E-DFF8-49C5-8E3A-CC5F8BD98E89}" type="datetime1">
              <a:rPr lang="de-DE" smtClean="0"/>
              <a:t>16.11.2022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6B7D9B-BDA6-42D6-A35A-8E78CC7AEC9B}" type="slidenum">
              <a:rPr lang="de-DE" smtClean="0"/>
              <a:t>‹Nr.›</a:t>
            </a:fld>
            <a:endParaRPr lang="de-DE"/>
          </a:p>
        </p:txBody>
      </p:sp>
    </p:spTree>
    <p:extLst>
      <p:ext uri="{BB962C8B-B14F-4D97-AF65-F5344CB8AC3E}">
        <p14:creationId xmlns:p14="http://schemas.microsoft.com/office/powerpoint/2010/main" val="329818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A6C21C77-B6AA-4FCF-A0EB-EB32E6C855F5}" type="datetime1">
              <a:rPr lang="de-DE" smtClean="0"/>
              <a:t>16.11.2022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D6B7D9B-BDA6-42D6-A35A-8E78CC7AEC9B}" type="slidenum">
              <a:rPr lang="de-DE" smtClean="0"/>
              <a:t>‹Nr.›</a:t>
            </a:fld>
            <a:endParaRPr lang="de-DE"/>
          </a:p>
        </p:txBody>
      </p:sp>
    </p:spTree>
    <p:extLst>
      <p:ext uri="{BB962C8B-B14F-4D97-AF65-F5344CB8AC3E}">
        <p14:creationId xmlns:p14="http://schemas.microsoft.com/office/powerpoint/2010/main" val="100359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BACF7A9-2A37-4B6D-9B06-A8CA534A0AAE}" type="datetime1">
              <a:rPr lang="de-DE" smtClean="0"/>
              <a:t>16.11.2022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D6B7D9B-BDA6-42D6-A35A-8E78CC7AEC9B}" type="slidenum">
              <a:rPr lang="de-DE" smtClean="0"/>
              <a:t>‹Nr.›</a:t>
            </a:fld>
            <a:endParaRPr lang="de-DE"/>
          </a:p>
        </p:txBody>
      </p:sp>
    </p:spTree>
    <p:extLst>
      <p:ext uri="{BB962C8B-B14F-4D97-AF65-F5344CB8AC3E}">
        <p14:creationId xmlns:p14="http://schemas.microsoft.com/office/powerpoint/2010/main" val="279165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BD24A28-6249-4AA8-8155-6A1CC3ACFB85}" type="datetime1">
              <a:rPr lang="de-DE" smtClean="0"/>
              <a:t>16.11.2022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D6B7D9B-BDA6-42D6-A35A-8E78CC7AEC9B}" type="slidenum">
              <a:rPr lang="de-DE" smtClean="0"/>
              <a:t>‹Nr.›</a:t>
            </a:fld>
            <a:endParaRPr lang="de-DE"/>
          </a:p>
        </p:txBody>
      </p:sp>
    </p:spTree>
    <p:extLst>
      <p:ext uri="{BB962C8B-B14F-4D97-AF65-F5344CB8AC3E}">
        <p14:creationId xmlns:p14="http://schemas.microsoft.com/office/powerpoint/2010/main" val="163841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49"/>
            <a:ext cx="3008313" cy="1162051"/>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4C8ED7DE-49E5-4240-8E9E-6FC05E7742E3}" type="datetime1">
              <a:rPr lang="de-DE" smtClean="0"/>
              <a:t>16.11.2022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6B7D9B-BDA6-42D6-A35A-8E78CC7AEC9B}" type="slidenum">
              <a:rPr lang="de-DE" smtClean="0"/>
              <a:t>‹Nr.›</a:t>
            </a:fld>
            <a:endParaRPr lang="de-DE"/>
          </a:p>
        </p:txBody>
      </p:sp>
    </p:spTree>
    <p:extLst>
      <p:ext uri="{BB962C8B-B14F-4D97-AF65-F5344CB8AC3E}">
        <p14:creationId xmlns:p14="http://schemas.microsoft.com/office/powerpoint/2010/main" val="232264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9"/>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6935DEAD-C850-4DB9-A292-6C94530C4DDB}" type="datetime1">
              <a:rPr lang="de-DE" smtClean="0"/>
              <a:t>16.11.2022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6B7D9B-BDA6-42D6-A35A-8E78CC7AEC9B}" type="slidenum">
              <a:rPr lang="de-DE" smtClean="0"/>
              <a:t>‹Nr.›</a:t>
            </a:fld>
            <a:endParaRPr lang="de-DE"/>
          </a:p>
        </p:txBody>
      </p:sp>
    </p:spTree>
    <p:extLst>
      <p:ext uri="{BB962C8B-B14F-4D97-AF65-F5344CB8AC3E}">
        <p14:creationId xmlns:p14="http://schemas.microsoft.com/office/powerpoint/2010/main" val="80920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9E66A-8D7F-49B2-BB2D-4561FC08E2CB}" type="datetime1">
              <a:rPr lang="de-DE" smtClean="0"/>
              <a:t>16.11.2022</a:t>
            </a:fld>
            <a:endParaRPr lang="de-DE"/>
          </a:p>
        </p:txBody>
      </p:sp>
      <p:sp>
        <p:nvSpPr>
          <p:cNvPr id="5" name="Fußzeilenplatzhalt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7D9B-BDA6-42D6-A35A-8E78CC7AEC9B}" type="slidenum">
              <a:rPr lang="de-DE" smtClean="0"/>
              <a:t>‹Nr.›</a:t>
            </a:fld>
            <a:endParaRPr lang="de-DE"/>
          </a:p>
        </p:txBody>
      </p:sp>
    </p:spTree>
    <p:extLst>
      <p:ext uri="{BB962C8B-B14F-4D97-AF65-F5344CB8AC3E}">
        <p14:creationId xmlns:p14="http://schemas.microsoft.com/office/powerpoint/2010/main" val="3236386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0187E17B-223E-4697-9D68-6E4307AA6C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338" b="4193"/>
          <a:stretch/>
        </p:blipFill>
        <p:spPr>
          <a:xfrm>
            <a:off x="0" y="0"/>
            <a:ext cx="9144000" cy="6858000"/>
          </a:xfrm>
          <a:prstGeom prst="rect">
            <a:avLst/>
          </a:prstGeom>
        </p:spPr>
      </p:pic>
      <p:pic>
        <p:nvPicPr>
          <p:cNvPr id="12" name="Grafik 11">
            <a:extLst>
              <a:ext uri="{FF2B5EF4-FFF2-40B4-BE49-F238E27FC236}">
                <a16:creationId xmlns:a16="http://schemas.microsoft.com/office/drawing/2014/main" id="{0E711291-8C5C-4D82-8730-6993B7B307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7872" y="-7615"/>
            <a:ext cx="3086128" cy="1719072"/>
          </a:xfrm>
          <a:prstGeom prst="rect">
            <a:avLst/>
          </a:prstGeom>
        </p:spPr>
      </p:pic>
      <p:sp>
        <p:nvSpPr>
          <p:cNvPr id="15" name="Rechteck 14">
            <a:extLst>
              <a:ext uri="{FF2B5EF4-FFF2-40B4-BE49-F238E27FC236}">
                <a16:creationId xmlns:a16="http://schemas.microsoft.com/office/drawing/2014/main" id="{C3F06216-A9F2-4CE1-B971-F52713086D8B}"/>
              </a:ext>
            </a:extLst>
          </p:cNvPr>
          <p:cNvSpPr/>
          <p:nvPr/>
        </p:nvSpPr>
        <p:spPr>
          <a:xfrm>
            <a:off x="0" y="2924944"/>
            <a:ext cx="4572000" cy="3312368"/>
          </a:xfrm>
          <a:prstGeom prst="rect">
            <a:avLst/>
          </a:prstGeom>
          <a:solidFill>
            <a:srgbClr val="E72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a:tabLst>
                <a:tab pos="4306888" algn="l"/>
              </a:tabLst>
            </a:pPr>
            <a:r>
              <a:rPr lang="de-DE" sz="3800" dirty="0"/>
              <a:t>Denkmalschutz </a:t>
            </a:r>
            <a:br>
              <a:rPr lang="de-DE" sz="3800" dirty="0"/>
            </a:br>
            <a:r>
              <a:rPr lang="de-DE" sz="3800" dirty="0"/>
              <a:t>ist Klimaschutz</a:t>
            </a:r>
          </a:p>
          <a:p>
            <a:pPr marL="717550">
              <a:tabLst>
                <a:tab pos="4306888" algn="l"/>
              </a:tabLst>
            </a:pPr>
            <a:r>
              <a:rPr lang="de-DE" dirty="0"/>
              <a:t>Acht Vorschläge für eine </a:t>
            </a:r>
            <a:br>
              <a:rPr lang="de-DE" dirty="0"/>
            </a:br>
            <a:r>
              <a:rPr lang="de-DE" dirty="0"/>
              <a:t>zukunftsorientierte Nutzung des baukulturellen Erbes und seines klimaschützenden Potenzials</a:t>
            </a:r>
          </a:p>
          <a:p>
            <a:endParaRPr lang="de-DE" dirty="0"/>
          </a:p>
        </p:txBody>
      </p:sp>
    </p:spTree>
    <p:extLst>
      <p:ext uri="{BB962C8B-B14F-4D97-AF65-F5344CB8AC3E}">
        <p14:creationId xmlns:p14="http://schemas.microsoft.com/office/powerpoint/2010/main" val="2011822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pic>
        <p:nvPicPr>
          <p:cNvPr id="5" name="Grafik 4">
            <a:extLst>
              <a:ext uri="{FF2B5EF4-FFF2-40B4-BE49-F238E27FC236}">
                <a16:creationId xmlns:a16="http://schemas.microsoft.com/office/drawing/2014/main" id="{71C8A925-033F-4B34-AA57-DD04D0690D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800" y="1348486"/>
            <a:ext cx="7009200" cy="4672800"/>
          </a:xfrm>
          <a:prstGeom prst="rect">
            <a:avLst/>
          </a:prstGeom>
        </p:spPr>
      </p:pic>
      <p:sp>
        <p:nvSpPr>
          <p:cNvPr id="2" name="Titel 1"/>
          <p:cNvSpPr>
            <a:spLocks noGrp="1"/>
          </p:cNvSpPr>
          <p:nvPr>
            <p:ph type="title"/>
          </p:nvPr>
        </p:nvSpPr>
        <p:spPr>
          <a:xfrm>
            <a:off x="2134800" y="0"/>
            <a:ext cx="7009200" cy="1417639"/>
          </a:xfrm>
          <a:solidFill>
            <a:srgbClr val="C21E32"/>
          </a:solidFill>
        </p:spPr>
        <p:txBody>
          <a:bodyPr>
            <a:noAutofit/>
          </a:bodyPr>
          <a:lstStyle/>
          <a:p>
            <a:pPr marL="742950" indent="-742950" algn="l">
              <a:buFont typeface="+mj-lt"/>
              <a:buAutoNum type="arabicPeriod" startAt="4"/>
            </a:pPr>
            <a:r>
              <a:rPr lang="de-DE" sz="3600" b="1" dirty="0">
                <a:solidFill>
                  <a:schemeClr val="bg1"/>
                </a:solidFill>
                <a:latin typeface="Constantia" panose="02030602050306030303" pitchFamily="18" charset="0"/>
              </a:rPr>
              <a:t>Quartierskonzepte:</a:t>
            </a:r>
            <a:br>
              <a:rPr lang="de-DE" sz="3600" b="1" dirty="0">
                <a:solidFill>
                  <a:schemeClr val="bg1"/>
                </a:solidFill>
                <a:latin typeface="Constantia" panose="02030602050306030303" pitchFamily="18" charset="0"/>
              </a:rPr>
            </a:br>
            <a:r>
              <a:rPr lang="de-DE" sz="2600" b="1" dirty="0">
                <a:solidFill>
                  <a:schemeClr val="bg1"/>
                </a:solidFill>
                <a:latin typeface="Constantia" panose="02030602050306030303" pitchFamily="18" charset="0"/>
              </a:rPr>
              <a:t>Baubestand vernetzen</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10</a:t>
            </a:fld>
            <a:r>
              <a:rPr lang="de-DE" dirty="0"/>
              <a:t> von 19</a:t>
            </a:r>
          </a:p>
        </p:txBody>
      </p:sp>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endParaRPr lang="de-DE" sz="1200" b="1" dirty="0">
              <a:solidFill>
                <a:srgbClr val="E73230"/>
              </a:solidFill>
            </a:endParaRPr>
          </a:p>
          <a:p>
            <a:pPr marL="285750" indent="-285750">
              <a:buAutoNum type="romanUcPeriod"/>
            </a:pPr>
            <a:r>
              <a:rPr lang="de-DE" sz="1200" b="1" dirty="0">
                <a:solidFill>
                  <a:srgbClr val="EE3230"/>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Nutzungsebene für Klimaschutz</a:t>
            </a:r>
            <a:endParaRPr lang="de-DE" sz="1200" b="1" dirty="0">
              <a:solidFill>
                <a:schemeClr val="bg1">
                  <a:lumMod val="50000"/>
                </a:schemeClr>
              </a:solidFill>
            </a:endParaRP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spTree>
    <p:extLst>
      <p:ext uri="{BB962C8B-B14F-4D97-AF65-F5344CB8AC3E}">
        <p14:creationId xmlns:p14="http://schemas.microsoft.com/office/powerpoint/2010/main" val="240802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pic>
        <p:nvPicPr>
          <p:cNvPr id="5" name="Grafik 4">
            <a:extLst>
              <a:ext uri="{FF2B5EF4-FFF2-40B4-BE49-F238E27FC236}">
                <a16:creationId xmlns:a16="http://schemas.microsoft.com/office/drawing/2014/main" id="{71C8A925-033F-4B34-AA57-DD04D0690D15}"/>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34800" y="1348486"/>
            <a:ext cx="7009200" cy="4672800"/>
          </a:xfrm>
          <a:prstGeom prst="rect">
            <a:avLst/>
          </a:prstGeom>
        </p:spPr>
      </p:pic>
      <p:sp>
        <p:nvSpPr>
          <p:cNvPr id="2" name="Titel 1"/>
          <p:cNvSpPr>
            <a:spLocks noGrp="1"/>
          </p:cNvSpPr>
          <p:nvPr>
            <p:ph type="title"/>
          </p:nvPr>
        </p:nvSpPr>
        <p:spPr>
          <a:xfrm>
            <a:off x="2134800" y="0"/>
            <a:ext cx="7009200" cy="1417639"/>
          </a:xfrm>
          <a:solidFill>
            <a:srgbClr val="C21E32"/>
          </a:solidFill>
        </p:spPr>
        <p:txBody>
          <a:bodyPr>
            <a:noAutofit/>
          </a:bodyPr>
          <a:lstStyle/>
          <a:p>
            <a:pPr marL="742950" indent="-742950" algn="l">
              <a:buFont typeface="+mj-lt"/>
              <a:buAutoNum type="arabicPeriod" startAt="4"/>
            </a:pPr>
            <a:r>
              <a:rPr lang="de-DE" sz="3600" b="1" dirty="0">
                <a:solidFill>
                  <a:schemeClr val="bg1"/>
                </a:solidFill>
                <a:latin typeface="Constantia" panose="02030602050306030303" pitchFamily="18" charset="0"/>
              </a:rPr>
              <a:t>Quartierskonzepte:</a:t>
            </a:r>
            <a:br>
              <a:rPr lang="de-DE" sz="3600" b="1" dirty="0">
                <a:solidFill>
                  <a:schemeClr val="bg1"/>
                </a:solidFill>
                <a:latin typeface="Constantia" panose="02030602050306030303" pitchFamily="18" charset="0"/>
              </a:rPr>
            </a:br>
            <a:r>
              <a:rPr lang="de-DE" sz="2600" b="1" dirty="0">
                <a:solidFill>
                  <a:schemeClr val="bg1"/>
                </a:solidFill>
                <a:latin typeface="Constantia" panose="02030602050306030303" pitchFamily="18" charset="0"/>
              </a:rPr>
              <a:t>Baubestand vernetzen</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11</a:t>
            </a:fld>
            <a:r>
              <a:rPr lang="de-DE" dirty="0"/>
              <a:t> von 19</a:t>
            </a:r>
          </a:p>
        </p:txBody>
      </p:sp>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endParaRPr lang="de-DE" sz="1200" b="1" dirty="0">
              <a:solidFill>
                <a:srgbClr val="E73230"/>
              </a:solidFill>
            </a:endParaRPr>
          </a:p>
          <a:p>
            <a:pPr marL="285750" indent="-285750">
              <a:buAutoNum type="romanUcPeriod"/>
            </a:pPr>
            <a:r>
              <a:rPr lang="de-DE" sz="1200" b="1" dirty="0">
                <a:solidFill>
                  <a:srgbClr val="EE3230"/>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Nutzungsebene für Klimaschutz</a:t>
            </a:r>
            <a:endParaRPr lang="de-DE" sz="1200" b="1" dirty="0">
              <a:solidFill>
                <a:schemeClr val="bg1">
                  <a:lumMod val="50000"/>
                </a:schemeClr>
              </a:solidFill>
            </a:endParaRP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sp>
        <p:nvSpPr>
          <p:cNvPr id="7" name="Rechteck 6">
            <a:extLst>
              <a:ext uri="{FF2B5EF4-FFF2-40B4-BE49-F238E27FC236}">
                <a16:creationId xmlns:a16="http://schemas.microsoft.com/office/drawing/2014/main" id="{6630ED34-C734-4518-8610-D62A60566235}"/>
              </a:ext>
            </a:extLst>
          </p:cNvPr>
          <p:cNvSpPr/>
          <p:nvPr/>
        </p:nvSpPr>
        <p:spPr>
          <a:xfrm>
            <a:off x="2134800" y="1683551"/>
            <a:ext cx="6927708" cy="3139321"/>
          </a:xfrm>
          <a:prstGeom prst="rect">
            <a:avLst/>
          </a:prstGeom>
        </p:spPr>
        <p:txBody>
          <a:bodyPr wrap="square">
            <a:spAutoFit/>
          </a:bodyPr>
          <a:lstStyle/>
          <a:p>
            <a:r>
              <a:rPr lang="de-DE" dirty="0"/>
              <a:t>Der Blick auf die Verbesserung der Energieeffizienz beim Einzelgebäude reicht nicht aus, sondern Quartierskonzepte werden benötigt: </a:t>
            </a:r>
          </a:p>
          <a:p>
            <a:pPr marL="285750" indent="-285750">
              <a:buFont typeface="Arial" panose="020B0604020202020204" pitchFamily="34" charset="0"/>
              <a:buChar char="•"/>
            </a:pPr>
            <a:r>
              <a:rPr lang="de-DE" dirty="0"/>
              <a:t>Überschüsse und Bedarfe bei der Stromversorgung können durch ein smart </a:t>
            </a:r>
            <a:r>
              <a:rPr lang="de-DE" dirty="0" err="1"/>
              <a:t>grid</a:t>
            </a:r>
            <a:r>
              <a:rPr lang="de-DE" dirty="0"/>
              <a:t> ausgeglichen werden. </a:t>
            </a:r>
          </a:p>
          <a:p>
            <a:pPr marL="285750" indent="-285750">
              <a:buFont typeface="Arial" panose="020B0604020202020204" pitchFamily="34" charset="0"/>
              <a:buChar char="•"/>
            </a:pPr>
            <a:r>
              <a:rPr lang="de-DE" dirty="0"/>
              <a:t>ein Nahwärmenetz an zentraler Stelle kann die Heizenergie- und Warmwasserversorgung effizient sicherstellen. </a:t>
            </a:r>
          </a:p>
          <a:p>
            <a:pPr marL="285750" indent="-285750">
              <a:buFont typeface="Arial" panose="020B0604020202020204" pitchFamily="34" charset="0"/>
              <a:buChar char="•"/>
            </a:pPr>
            <a:r>
              <a:rPr lang="de-DE" dirty="0"/>
              <a:t>durch kluge und effiziente Vernetzungsstrategien können z. B. mit zentralen technischen Anlagen auf Basis von Erdwärme, solarthermischen Großanlagen oder Großwärmepumpen verunstaltende Eingriffe in Substanz und Erscheinungsbild baukulturell wichtiger Gebäude und Ensembles verhindert werden. </a:t>
            </a:r>
          </a:p>
        </p:txBody>
      </p:sp>
      <p:sp>
        <p:nvSpPr>
          <p:cNvPr id="8" name="Rechteck 7">
            <a:extLst>
              <a:ext uri="{FF2B5EF4-FFF2-40B4-BE49-F238E27FC236}">
                <a16:creationId xmlns:a16="http://schemas.microsoft.com/office/drawing/2014/main" id="{C8D79F91-B8AB-4BFE-9EDD-1EFE08C43A49}"/>
              </a:ext>
            </a:extLst>
          </p:cNvPr>
          <p:cNvSpPr/>
          <p:nvPr/>
        </p:nvSpPr>
        <p:spPr>
          <a:xfrm>
            <a:off x="2134800" y="5099871"/>
            <a:ext cx="7009200" cy="1015663"/>
          </a:xfrm>
          <a:prstGeom prst="rect">
            <a:avLst/>
          </a:prstGeom>
          <a:solidFill>
            <a:srgbClr val="E7332C">
              <a:alpha val="30980"/>
            </a:srgbClr>
          </a:solidFill>
        </p:spPr>
        <p:txBody>
          <a:bodyPr wrap="square">
            <a:spAutoFit/>
          </a:bodyPr>
          <a:lstStyle/>
          <a:p>
            <a:r>
              <a:rPr lang="de-DE" sz="2000" dirty="0"/>
              <a:t>Quartierskonzepte sind nachhaltig, weil sie autarker sind und ökonomische, ökologische und soziokulturelle Effekte in sich vereinigen.</a:t>
            </a:r>
          </a:p>
        </p:txBody>
      </p:sp>
    </p:spTree>
    <p:extLst>
      <p:ext uri="{BB962C8B-B14F-4D97-AF65-F5344CB8AC3E}">
        <p14:creationId xmlns:p14="http://schemas.microsoft.com/office/powerpoint/2010/main" val="229607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pic>
        <p:nvPicPr>
          <p:cNvPr id="4" name="Grafik 3">
            <a:extLst>
              <a:ext uri="{FF2B5EF4-FFF2-40B4-BE49-F238E27FC236}">
                <a16:creationId xmlns:a16="http://schemas.microsoft.com/office/drawing/2014/main" id="{299D661F-A5E2-4675-9A31-FE5AE59085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052"/>
          <a:stretch/>
        </p:blipFill>
        <p:spPr>
          <a:xfrm>
            <a:off x="2134800" y="1417639"/>
            <a:ext cx="7005201" cy="4603649"/>
          </a:xfrm>
          <a:prstGeom prst="rect">
            <a:avLst/>
          </a:prstGeom>
        </p:spPr>
      </p:pic>
      <p:sp>
        <p:nvSpPr>
          <p:cNvPr id="2" name="Titel 1"/>
          <p:cNvSpPr>
            <a:spLocks noGrp="1"/>
          </p:cNvSpPr>
          <p:nvPr>
            <p:ph type="title"/>
          </p:nvPr>
        </p:nvSpPr>
        <p:spPr>
          <a:xfrm>
            <a:off x="2134800" y="0"/>
            <a:ext cx="7009200" cy="1417639"/>
          </a:xfrm>
          <a:solidFill>
            <a:srgbClr val="02AED9"/>
          </a:solidFill>
        </p:spPr>
        <p:txBody>
          <a:bodyPr>
            <a:noAutofit/>
          </a:bodyPr>
          <a:lstStyle/>
          <a:p>
            <a:pPr marL="742950" indent="-742950" algn="l">
              <a:buFont typeface="+mj-lt"/>
              <a:buAutoNum type="arabicPeriod" startAt="5"/>
            </a:pPr>
            <a:r>
              <a:rPr lang="de-DE" sz="3600" b="1" dirty="0">
                <a:solidFill>
                  <a:schemeClr val="bg1"/>
                </a:solidFill>
                <a:latin typeface="Constantia" panose="02030602050306030303" pitchFamily="18" charset="0"/>
              </a:rPr>
              <a:t>Ressource Denkmäler:</a:t>
            </a:r>
            <a:br>
              <a:rPr lang="de-DE" sz="3600" b="1" dirty="0">
                <a:solidFill>
                  <a:schemeClr val="bg1"/>
                </a:solidFill>
                <a:latin typeface="Constantia" panose="02030602050306030303" pitchFamily="18" charset="0"/>
              </a:rPr>
            </a:br>
            <a:r>
              <a:rPr lang="de-DE" sz="2600" b="1" dirty="0">
                <a:solidFill>
                  <a:schemeClr val="bg1"/>
                </a:solidFill>
                <a:latin typeface="Constantia" panose="02030602050306030303" pitchFamily="18" charset="0"/>
              </a:rPr>
              <a:t>Ökobilanzen richtig rechnen!</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12</a:t>
            </a:fld>
            <a:r>
              <a:rPr lang="de-DE" dirty="0"/>
              <a:t> von 19</a:t>
            </a:r>
          </a:p>
        </p:txBody>
      </p:sp>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rgbClr val="EE3230"/>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Nutzungsebene für Klimaschutz</a:t>
            </a:r>
            <a:endParaRPr lang="de-DE" sz="1200" b="1" dirty="0">
              <a:solidFill>
                <a:schemeClr val="bg1">
                  <a:lumMod val="50000"/>
                </a:schemeClr>
              </a:solidFill>
            </a:endParaRP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spTree>
    <p:extLst>
      <p:ext uri="{BB962C8B-B14F-4D97-AF65-F5344CB8AC3E}">
        <p14:creationId xmlns:p14="http://schemas.microsoft.com/office/powerpoint/2010/main" val="309558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pic>
        <p:nvPicPr>
          <p:cNvPr id="4" name="Grafik 3">
            <a:extLst>
              <a:ext uri="{FF2B5EF4-FFF2-40B4-BE49-F238E27FC236}">
                <a16:creationId xmlns:a16="http://schemas.microsoft.com/office/drawing/2014/main" id="{299D661F-A5E2-4675-9A31-FE5AE5908571}"/>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17052"/>
          <a:stretch/>
        </p:blipFill>
        <p:spPr>
          <a:xfrm>
            <a:off x="2134800" y="1417639"/>
            <a:ext cx="7005201" cy="4603649"/>
          </a:xfrm>
          <a:prstGeom prst="rect">
            <a:avLst/>
          </a:prstGeom>
        </p:spPr>
      </p:pic>
      <p:sp>
        <p:nvSpPr>
          <p:cNvPr id="2" name="Titel 1"/>
          <p:cNvSpPr>
            <a:spLocks noGrp="1"/>
          </p:cNvSpPr>
          <p:nvPr>
            <p:ph type="title"/>
          </p:nvPr>
        </p:nvSpPr>
        <p:spPr>
          <a:xfrm>
            <a:off x="2134800" y="0"/>
            <a:ext cx="7009200" cy="1417639"/>
          </a:xfrm>
          <a:solidFill>
            <a:srgbClr val="02AED9"/>
          </a:solidFill>
        </p:spPr>
        <p:txBody>
          <a:bodyPr>
            <a:noAutofit/>
          </a:bodyPr>
          <a:lstStyle/>
          <a:p>
            <a:pPr marL="742950" indent="-742950" algn="l">
              <a:buFont typeface="+mj-lt"/>
              <a:buAutoNum type="arabicPeriod" startAt="5"/>
            </a:pPr>
            <a:r>
              <a:rPr lang="de-DE" sz="3600" b="1" dirty="0">
                <a:solidFill>
                  <a:schemeClr val="bg1"/>
                </a:solidFill>
                <a:latin typeface="Constantia" panose="02030602050306030303" pitchFamily="18" charset="0"/>
              </a:rPr>
              <a:t>Ressource Denkmäler:</a:t>
            </a:r>
            <a:br>
              <a:rPr lang="de-DE" sz="3600" b="1" dirty="0">
                <a:solidFill>
                  <a:schemeClr val="bg1"/>
                </a:solidFill>
                <a:latin typeface="Constantia" panose="02030602050306030303" pitchFamily="18" charset="0"/>
              </a:rPr>
            </a:br>
            <a:r>
              <a:rPr lang="de-DE" sz="2600" b="1" dirty="0">
                <a:solidFill>
                  <a:schemeClr val="bg1"/>
                </a:solidFill>
                <a:latin typeface="Constantia" panose="02030602050306030303" pitchFamily="18" charset="0"/>
              </a:rPr>
              <a:t>Ökobilanzen richtig rechnen!</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13</a:t>
            </a:fld>
            <a:r>
              <a:rPr lang="de-DE" dirty="0"/>
              <a:t> von 19</a:t>
            </a:r>
          </a:p>
        </p:txBody>
      </p:sp>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rgbClr val="EE3230"/>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Nutzungsebene für Klimaschutz</a:t>
            </a:r>
            <a:endParaRPr lang="de-DE" sz="1200" b="1" dirty="0">
              <a:solidFill>
                <a:schemeClr val="bg1">
                  <a:lumMod val="50000"/>
                </a:schemeClr>
              </a:solidFill>
            </a:endParaRP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sp>
        <p:nvSpPr>
          <p:cNvPr id="7" name="Rechteck 6">
            <a:extLst>
              <a:ext uri="{FF2B5EF4-FFF2-40B4-BE49-F238E27FC236}">
                <a16:creationId xmlns:a16="http://schemas.microsoft.com/office/drawing/2014/main" id="{D8C33658-8BA3-442D-8061-07DE8B3DC24F}"/>
              </a:ext>
            </a:extLst>
          </p:cNvPr>
          <p:cNvSpPr/>
          <p:nvPr/>
        </p:nvSpPr>
        <p:spPr>
          <a:xfrm>
            <a:off x="2134800" y="1683551"/>
            <a:ext cx="6927708" cy="3416320"/>
          </a:xfrm>
          <a:prstGeom prst="rect">
            <a:avLst/>
          </a:prstGeom>
        </p:spPr>
        <p:txBody>
          <a:bodyPr wrap="square">
            <a:spAutoFit/>
          </a:bodyPr>
          <a:lstStyle/>
          <a:p>
            <a:r>
              <a:rPr lang="de-DE" dirty="0"/>
              <a:t>insbesondere die Herstellung von Baumaterialien verbraucht enorm viel Energie und stößt große Mengen an Treibhausgasen aus. Gegenüber Neubauten haben Denkmäler daher eine gute Ökobilanz durch:</a:t>
            </a:r>
          </a:p>
          <a:p>
            <a:pPr marL="285750" indent="-285750">
              <a:buFont typeface="Arial" panose="020B0604020202020204" pitchFamily="34" charset="0"/>
              <a:buChar char="•"/>
            </a:pPr>
            <a:r>
              <a:rPr lang="de-DE" dirty="0"/>
              <a:t>Langlebigkeit (Speicher grauer Energie und Vermeidung von CO2-Emmissionen auch in Zukunft) </a:t>
            </a:r>
          </a:p>
          <a:p>
            <a:pPr marL="285750" indent="-285750">
              <a:buFont typeface="Arial" panose="020B0604020202020204" pitchFamily="34" charset="0"/>
              <a:buChar char="•"/>
            </a:pPr>
            <a:r>
              <a:rPr lang="de-DE" dirty="0"/>
              <a:t>substanzschonende Instandsetzungen. </a:t>
            </a:r>
          </a:p>
          <a:p>
            <a:pPr marL="285750" indent="-285750">
              <a:buFont typeface="Arial" panose="020B0604020202020204" pitchFamily="34" charset="0"/>
              <a:buChar char="•"/>
            </a:pPr>
            <a:r>
              <a:rPr lang="de-DE" dirty="0"/>
              <a:t>häufig robuste, fehlerverzeihende und reparaturfreundliche Konstruktionen</a:t>
            </a:r>
          </a:p>
          <a:p>
            <a:endParaRPr lang="de-DE" dirty="0"/>
          </a:p>
          <a:p>
            <a:r>
              <a:rPr lang="de-DE" dirty="0"/>
              <a:t>Ihre Ökobilanz lässt sich weiter durch bauphysikalisch sinnvolle, minimalinvasive Maßnahmen zur Effizienzsteigerung in der Nutzungsphase optimieren.</a:t>
            </a:r>
          </a:p>
        </p:txBody>
      </p:sp>
      <p:sp>
        <p:nvSpPr>
          <p:cNvPr id="8" name="Rechteck 7">
            <a:extLst>
              <a:ext uri="{FF2B5EF4-FFF2-40B4-BE49-F238E27FC236}">
                <a16:creationId xmlns:a16="http://schemas.microsoft.com/office/drawing/2014/main" id="{BF878191-B441-4CC4-BFD8-8332C2A8777C}"/>
              </a:ext>
            </a:extLst>
          </p:cNvPr>
          <p:cNvSpPr/>
          <p:nvPr/>
        </p:nvSpPr>
        <p:spPr>
          <a:xfrm>
            <a:off x="2134800" y="5077633"/>
            <a:ext cx="7009200" cy="1015663"/>
          </a:xfrm>
          <a:prstGeom prst="rect">
            <a:avLst/>
          </a:prstGeom>
          <a:solidFill>
            <a:srgbClr val="E7332C">
              <a:alpha val="30980"/>
            </a:srgbClr>
          </a:solidFill>
        </p:spPr>
        <p:txBody>
          <a:bodyPr wrap="square">
            <a:spAutoFit/>
          </a:bodyPr>
          <a:lstStyle/>
          <a:p>
            <a:r>
              <a:rPr lang="de-DE" sz="2000" dirty="0"/>
              <a:t>Um kein verzerrtes Bild zu erhalten, muss die Bewertung der ökologischen Qualität von Gebäuden den gesamten Lebenszyklus berücksichtigen. </a:t>
            </a:r>
          </a:p>
        </p:txBody>
      </p:sp>
    </p:spTree>
    <p:extLst>
      <p:ext uri="{BB962C8B-B14F-4D97-AF65-F5344CB8AC3E}">
        <p14:creationId xmlns:p14="http://schemas.microsoft.com/office/powerpoint/2010/main" val="1197477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sp>
        <p:nvSpPr>
          <p:cNvPr id="2" name="Titel 1"/>
          <p:cNvSpPr>
            <a:spLocks noGrp="1"/>
          </p:cNvSpPr>
          <p:nvPr>
            <p:ph type="title"/>
          </p:nvPr>
        </p:nvSpPr>
        <p:spPr>
          <a:xfrm>
            <a:off x="2134800" y="0"/>
            <a:ext cx="7009200" cy="1417639"/>
          </a:xfrm>
          <a:solidFill>
            <a:srgbClr val="EC6C2A"/>
          </a:solidFill>
        </p:spPr>
        <p:txBody>
          <a:bodyPr>
            <a:noAutofit/>
          </a:bodyPr>
          <a:lstStyle/>
          <a:p>
            <a:pPr marL="742950" indent="-742950" algn="l">
              <a:buFont typeface="+mj-lt"/>
              <a:buAutoNum type="arabicPeriod" startAt="6"/>
            </a:pPr>
            <a:r>
              <a:rPr lang="de-DE" sz="2900" b="1" dirty="0">
                <a:solidFill>
                  <a:schemeClr val="bg1"/>
                </a:solidFill>
                <a:latin typeface="Constantia" panose="02030602050306030303" pitchFamily="18" charset="0"/>
              </a:rPr>
              <a:t>Wandel zur Reparaturgesellschaft:</a:t>
            </a:r>
            <a:br>
              <a:rPr lang="de-DE" sz="3600" b="1" dirty="0">
                <a:solidFill>
                  <a:schemeClr val="bg1"/>
                </a:solidFill>
                <a:latin typeface="Constantia" panose="02030602050306030303" pitchFamily="18" charset="0"/>
              </a:rPr>
            </a:br>
            <a:r>
              <a:rPr lang="de-DE" sz="2600" b="1" dirty="0">
                <a:solidFill>
                  <a:schemeClr val="bg1"/>
                </a:solidFill>
                <a:latin typeface="Constantia" panose="02030602050306030303" pitchFamily="18" charset="0"/>
              </a:rPr>
              <a:t>Denkmalpflege als Avantgarde</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14</a:t>
            </a:fld>
            <a:r>
              <a:rPr lang="de-DE" dirty="0"/>
              <a:t> von 19</a:t>
            </a:r>
          </a:p>
        </p:txBody>
      </p:sp>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rgbClr val="EE3230"/>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Nutzungsebene für Klimaschutz</a:t>
            </a:r>
            <a:endParaRPr lang="de-DE" sz="1200" b="1" dirty="0">
              <a:solidFill>
                <a:schemeClr val="bg1">
                  <a:lumMod val="50000"/>
                </a:schemeClr>
              </a:solidFill>
            </a:endParaRP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pic>
        <p:nvPicPr>
          <p:cNvPr id="5" name="Grafik 4">
            <a:extLst>
              <a:ext uri="{FF2B5EF4-FFF2-40B4-BE49-F238E27FC236}">
                <a16:creationId xmlns:a16="http://schemas.microsoft.com/office/drawing/2014/main" id="{3C89BCB3-B999-46D8-A238-C4D5F6524D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21" r="12572"/>
          <a:stretch/>
        </p:blipFill>
        <p:spPr>
          <a:xfrm>
            <a:off x="2134800" y="1417639"/>
            <a:ext cx="3921121" cy="3267337"/>
          </a:xfrm>
          <a:prstGeom prst="rect">
            <a:avLst/>
          </a:prstGeom>
        </p:spPr>
      </p:pic>
      <p:pic>
        <p:nvPicPr>
          <p:cNvPr id="8" name="Grafik 7">
            <a:extLst>
              <a:ext uri="{FF2B5EF4-FFF2-40B4-BE49-F238E27FC236}">
                <a16:creationId xmlns:a16="http://schemas.microsoft.com/office/drawing/2014/main" id="{2373C070-F6D2-483E-A0A0-C6AD2F87F4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297" r="23516"/>
          <a:stretch/>
        </p:blipFill>
        <p:spPr>
          <a:xfrm>
            <a:off x="5903640" y="1417639"/>
            <a:ext cx="3240360" cy="3267337"/>
          </a:xfrm>
          <a:prstGeom prst="rect">
            <a:avLst/>
          </a:prstGeom>
        </p:spPr>
      </p:pic>
    </p:spTree>
    <p:extLst>
      <p:ext uri="{BB962C8B-B14F-4D97-AF65-F5344CB8AC3E}">
        <p14:creationId xmlns:p14="http://schemas.microsoft.com/office/powerpoint/2010/main" val="255635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sp>
        <p:nvSpPr>
          <p:cNvPr id="2" name="Titel 1"/>
          <p:cNvSpPr>
            <a:spLocks noGrp="1"/>
          </p:cNvSpPr>
          <p:nvPr>
            <p:ph type="title"/>
          </p:nvPr>
        </p:nvSpPr>
        <p:spPr>
          <a:xfrm>
            <a:off x="2134800" y="0"/>
            <a:ext cx="7009200" cy="1417639"/>
          </a:xfrm>
          <a:solidFill>
            <a:srgbClr val="EC6C2A"/>
          </a:solidFill>
        </p:spPr>
        <p:txBody>
          <a:bodyPr>
            <a:noAutofit/>
          </a:bodyPr>
          <a:lstStyle/>
          <a:p>
            <a:pPr marL="742950" indent="-742950" algn="l">
              <a:buFont typeface="+mj-lt"/>
              <a:buAutoNum type="arabicPeriod" startAt="6"/>
            </a:pPr>
            <a:r>
              <a:rPr lang="de-DE" sz="2900" b="1" dirty="0">
                <a:solidFill>
                  <a:schemeClr val="bg1"/>
                </a:solidFill>
                <a:latin typeface="Constantia" panose="02030602050306030303" pitchFamily="18" charset="0"/>
              </a:rPr>
              <a:t>Wandel zur Reparaturgesellschaft:</a:t>
            </a:r>
            <a:br>
              <a:rPr lang="de-DE" sz="3600" b="1" dirty="0">
                <a:solidFill>
                  <a:schemeClr val="bg1"/>
                </a:solidFill>
                <a:latin typeface="Constantia" panose="02030602050306030303" pitchFamily="18" charset="0"/>
              </a:rPr>
            </a:br>
            <a:r>
              <a:rPr lang="de-DE" sz="2600" b="1" dirty="0">
                <a:solidFill>
                  <a:schemeClr val="bg1"/>
                </a:solidFill>
                <a:latin typeface="Constantia" panose="02030602050306030303" pitchFamily="18" charset="0"/>
              </a:rPr>
              <a:t>Denkmalpflege als Avantgarde</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15</a:t>
            </a:fld>
            <a:r>
              <a:rPr lang="de-DE" dirty="0"/>
              <a:t> von 19</a:t>
            </a:r>
          </a:p>
        </p:txBody>
      </p:sp>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rgbClr val="EE3230"/>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Nutzungsebene für Klimaschutz</a:t>
            </a:r>
            <a:endParaRPr lang="de-DE" sz="1200" b="1" dirty="0">
              <a:solidFill>
                <a:schemeClr val="bg1">
                  <a:lumMod val="50000"/>
                </a:schemeClr>
              </a:solidFill>
            </a:endParaRP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pic>
        <p:nvPicPr>
          <p:cNvPr id="5" name="Grafik 4">
            <a:extLst>
              <a:ext uri="{FF2B5EF4-FFF2-40B4-BE49-F238E27FC236}">
                <a16:creationId xmlns:a16="http://schemas.microsoft.com/office/drawing/2014/main" id="{3C89BCB3-B999-46D8-A238-C4D5F6524D1A}"/>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7421" r="12572"/>
          <a:stretch/>
        </p:blipFill>
        <p:spPr>
          <a:xfrm>
            <a:off x="2134800" y="1417639"/>
            <a:ext cx="3921121" cy="3267337"/>
          </a:xfrm>
          <a:prstGeom prst="rect">
            <a:avLst/>
          </a:prstGeom>
        </p:spPr>
      </p:pic>
      <p:pic>
        <p:nvPicPr>
          <p:cNvPr id="8" name="Grafik 7">
            <a:extLst>
              <a:ext uri="{FF2B5EF4-FFF2-40B4-BE49-F238E27FC236}">
                <a16:creationId xmlns:a16="http://schemas.microsoft.com/office/drawing/2014/main" id="{2373C070-F6D2-483E-A0A0-C6AD2F87F4CB}"/>
              </a:ext>
            </a:extLst>
          </p:cNvPr>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10297" r="23516"/>
          <a:stretch/>
        </p:blipFill>
        <p:spPr>
          <a:xfrm>
            <a:off x="5903640" y="1417639"/>
            <a:ext cx="3240360" cy="3267337"/>
          </a:xfrm>
          <a:prstGeom prst="rect">
            <a:avLst/>
          </a:prstGeom>
        </p:spPr>
      </p:pic>
      <p:sp>
        <p:nvSpPr>
          <p:cNvPr id="9" name="Rechteck 8">
            <a:extLst>
              <a:ext uri="{FF2B5EF4-FFF2-40B4-BE49-F238E27FC236}">
                <a16:creationId xmlns:a16="http://schemas.microsoft.com/office/drawing/2014/main" id="{6F6D0018-329E-4A18-BE25-4B99229E27AA}"/>
              </a:ext>
            </a:extLst>
          </p:cNvPr>
          <p:cNvSpPr/>
          <p:nvPr/>
        </p:nvSpPr>
        <p:spPr>
          <a:xfrm>
            <a:off x="2134800" y="1683551"/>
            <a:ext cx="6927708" cy="2031325"/>
          </a:xfrm>
          <a:prstGeom prst="rect">
            <a:avLst/>
          </a:prstGeom>
        </p:spPr>
        <p:txBody>
          <a:bodyPr wrap="square">
            <a:spAutoFit/>
          </a:bodyPr>
          <a:lstStyle/>
          <a:p>
            <a:r>
              <a:rPr lang="de-DE" dirty="0"/>
              <a:t>Denkmalpflege </a:t>
            </a:r>
          </a:p>
          <a:p>
            <a:pPr marL="285750" indent="-285750">
              <a:buFont typeface="Arial" panose="020B0604020202020204" pitchFamily="34" charset="0"/>
              <a:buChar char="•"/>
            </a:pPr>
            <a:r>
              <a:rPr lang="de-DE" dirty="0"/>
              <a:t>verlängert mit ihrer ressourcenschonenden Pflege und Wartung die Lebensdauer von Kulturdenkmälern. </a:t>
            </a:r>
          </a:p>
          <a:p>
            <a:pPr marL="285750" indent="-285750">
              <a:buFont typeface="Arial" panose="020B0604020202020204" pitchFamily="34" charset="0"/>
              <a:buChar char="•"/>
            </a:pPr>
            <a:r>
              <a:rPr lang="de-DE" dirty="0"/>
              <a:t>verwendet nachhaltige Reparaturtechniken </a:t>
            </a:r>
          </a:p>
          <a:p>
            <a:pPr marL="285750" indent="-285750">
              <a:buFont typeface="Arial" panose="020B0604020202020204" pitchFamily="34" charset="0"/>
              <a:buChar char="•"/>
            </a:pPr>
            <a:r>
              <a:rPr lang="de-DE" dirty="0"/>
              <a:t>sie achtet verwendete Rohstoffe und Baumaterialien sowie (kunst-) handwerkliche Leistungen. </a:t>
            </a:r>
          </a:p>
          <a:p>
            <a:pPr marL="285750" indent="-285750">
              <a:buFont typeface="Arial" panose="020B0604020202020204" pitchFamily="34" charset="0"/>
              <a:buChar char="•"/>
            </a:pPr>
            <a:r>
              <a:rPr lang="de-DE" dirty="0"/>
              <a:t>verwendet seit Jahrzehnten vordringlich ökologische Baustoffe </a:t>
            </a:r>
          </a:p>
        </p:txBody>
      </p:sp>
      <p:sp>
        <p:nvSpPr>
          <p:cNvPr id="10" name="Rechteck 9">
            <a:extLst>
              <a:ext uri="{FF2B5EF4-FFF2-40B4-BE49-F238E27FC236}">
                <a16:creationId xmlns:a16="http://schemas.microsoft.com/office/drawing/2014/main" id="{1371A1B1-E571-410D-913C-B3D4C369260C}"/>
              </a:ext>
            </a:extLst>
          </p:cNvPr>
          <p:cNvSpPr/>
          <p:nvPr/>
        </p:nvSpPr>
        <p:spPr>
          <a:xfrm>
            <a:off x="2134800" y="3933056"/>
            <a:ext cx="7009200" cy="1938992"/>
          </a:xfrm>
          <a:prstGeom prst="rect">
            <a:avLst/>
          </a:prstGeom>
          <a:solidFill>
            <a:srgbClr val="E7332C">
              <a:alpha val="30980"/>
            </a:srgbClr>
          </a:solidFill>
        </p:spPr>
        <p:txBody>
          <a:bodyPr wrap="square">
            <a:spAutoFit/>
          </a:bodyPr>
          <a:lstStyle/>
          <a:p>
            <a:r>
              <a:rPr lang="de-DE" sz="2000" dirty="0"/>
              <a:t>Mit ihrer Reparaturkultur minimiert die Denkmalpflege Gewinnung, Herstellung und Transport neuer Baumaterialien, vermeidet Abfall und reduziert ökonomische und ökologische Kosten. Damit ist sie Leitbild eines bewahrenden, kreislaufwirtschaftlichen Umgangs mit Substanz in allen Bereichen des Lebens.</a:t>
            </a:r>
          </a:p>
        </p:txBody>
      </p:sp>
    </p:spTree>
    <p:extLst>
      <p:ext uri="{BB962C8B-B14F-4D97-AF65-F5344CB8AC3E}">
        <p14:creationId xmlns:p14="http://schemas.microsoft.com/office/powerpoint/2010/main" val="317755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sp>
        <p:nvSpPr>
          <p:cNvPr id="2" name="Titel 1"/>
          <p:cNvSpPr>
            <a:spLocks noGrp="1"/>
          </p:cNvSpPr>
          <p:nvPr>
            <p:ph type="title"/>
          </p:nvPr>
        </p:nvSpPr>
        <p:spPr>
          <a:xfrm>
            <a:off x="2134800" y="0"/>
            <a:ext cx="7009200" cy="1417639"/>
          </a:xfrm>
          <a:solidFill>
            <a:srgbClr val="E11683"/>
          </a:solidFill>
        </p:spPr>
        <p:txBody>
          <a:bodyPr>
            <a:noAutofit/>
          </a:bodyPr>
          <a:lstStyle/>
          <a:p>
            <a:pPr marL="742950" indent="-742950" algn="l">
              <a:buFont typeface="+mj-lt"/>
              <a:buAutoNum type="arabicPeriod" startAt="7"/>
            </a:pPr>
            <a:r>
              <a:rPr lang="de-DE" sz="3200" b="1" dirty="0">
                <a:solidFill>
                  <a:schemeClr val="bg1"/>
                </a:solidFill>
                <a:latin typeface="Constantia" panose="02030602050306030303" pitchFamily="18" charset="0"/>
              </a:rPr>
              <a:t>Nutzung historischen Wissens:</a:t>
            </a:r>
            <a:r>
              <a:rPr lang="de-DE" sz="2900" b="1" dirty="0">
                <a:solidFill>
                  <a:schemeClr val="bg1"/>
                </a:solidFill>
                <a:latin typeface="Constantia" panose="02030602050306030303" pitchFamily="18" charset="0"/>
              </a:rPr>
              <a:t> </a:t>
            </a:r>
            <a:r>
              <a:rPr lang="de-DE" sz="2800" b="1" dirty="0">
                <a:solidFill>
                  <a:schemeClr val="bg1"/>
                </a:solidFill>
                <a:latin typeface="Constantia" panose="02030602050306030303" pitchFamily="18" charset="0"/>
              </a:rPr>
              <a:t>Vorbild Denkmäler</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16</a:t>
            </a:fld>
            <a:r>
              <a:rPr lang="de-DE" dirty="0"/>
              <a:t> von 19</a:t>
            </a:r>
          </a:p>
        </p:txBody>
      </p:sp>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rgbClr val="EE3230"/>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Nutzungsebene für Klimaschutz</a:t>
            </a:r>
            <a:endParaRPr lang="de-DE" sz="1200" b="1" dirty="0">
              <a:solidFill>
                <a:schemeClr val="bg1">
                  <a:lumMod val="50000"/>
                </a:schemeClr>
              </a:solidFill>
            </a:endParaRP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pic>
        <p:nvPicPr>
          <p:cNvPr id="4" name="Grafik 3">
            <a:extLst>
              <a:ext uri="{FF2B5EF4-FFF2-40B4-BE49-F238E27FC236}">
                <a16:creationId xmlns:a16="http://schemas.microsoft.com/office/drawing/2014/main" id="{99ACF0A8-8936-4395-BC77-BE9C72436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800" y="1417639"/>
            <a:ext cx="7009200" cy="4663602"/>
          </a:xfrm>
          <a:prstGeom prst="rect">
            <a:avLst/>
          </a:prstGeom>
        </p:spPr>
      </p:pic>
    </p:spTree>
    <p:extLst>
      <p:ext uri="{BB962C8B-B14F-4D97-AF65-F5344CB8AC3E}">
        <p14:creationId xmlns:p14="http://schemas.microsoft.com/office/powerpoint/2010/main" val="47052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sp>
        <p:nvSpPr>
          <p:cNvPr id="2" name="Titel 1"/>
          <p:cNvSpPr>
            <a:spLocks noGrp="1"/>
          </p:cNvSpPr>
          <p:nvPr>
            <p:ph type="title"/>
          </p:nvPr>
        </p:nvSpPr>
        <p:spPr>
          <a:xfrm>
            <a:off x="2134800" y="0"/>
            <a:ext cx="7009200" cy="1417639"/>
          </a:xfrm>
          <a:solidFill>
            <a:srgbClr val="E11683"/>
          </a:solidFill>
        </p:spPr>
        <p:txBody>
          <a:bodyPr>
            <a:noAutofit/>
          </a:bodyPr>
          <a:lstStyle/>
          <a:p>
            <a:pPr marL="742950" indent="-742950" algn="l">
              <a:buFont typeface="+mj-lt"/>
              <a:buAutoNum type="arabicPeriod" startAt="7"/>
            </a:pPr>
            <a:r>
              <a:rPr lang="de-DE" sz="3200" b="1" dirty="0">
                <a:solidFill>
                  <a:schemeClr val="bg1"/>
                </a:solidFill>
                <a:latin typeface="Constantia" panose="02030602050306030303" pitchFamily="18" charset="0"/>
              </a:rPr>
              <a:t>Nutzung historischen Wissens:</a:t>
            </a:r>
            <a:r>
              <a:rPr lang="de-DE" sz="2900" b="1" dirty="0">
                <a:solidFill>
                  <a:schemeClr val="bg1"/>
                </a:solidFill>
                <a:latin typeface="Constantia" panose="02030602050306030303" pitchFamily="18" charset="0"/>
              </a:rPr>
              <a:t> </a:t>
            </a:r>
            <a:r>
              <a:rPr lang="de-DE" sz="2800" b="1" dirty="0">
                <a:solidFill>
                  <a:schemeClr val="bg1"/>
                </a:solidFill>
                <a:latin typeface="Constantia" panose="02030602050306030303" pitchFamily="18" charset="0"/>
              </a:rPr>
              <a:t>Vorbild Denkmäler</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17</a:t>
            </a:fld>
            <a:r>
              <a:rPr lang="de-DE" dirty="0"/>
              <a:t> von 19</a:t>
            </a:r>
          </a:p>
        </p:txBody>
      </p:sp>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rgbClr val="EE3230"/>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Nutzungsebene für Klimaschutz</a:t>
            </a:r>
            <a:endParaRPr lang="de-DE" sz="1200" b="1" dirty="0">
              <a:solidFill>
                <a:schemeClr val="bg1">
                  <a:lumMod val="50000"/>
                </a:schemeClr>
              </a:solidFill>
            </a:endParaRP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pic>
        <p:nvPicPr>
          <p:cNvPr id="4" name="Grafik 3">
            <a:extLst>
              <a:ext uri="{FF2B5EF4-FFF2-40B4-BE49-F238E27FC236}">
                <a16:creationId xmlns:a16="http://schemas.microsoft.com/office/drawing/2014/main" id="{99ACF0A8-8936-4395-BC77-BE9C724364B8}"/>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34800" y="1417639"/>
            <a:ext cx="7009200" cy="4663602"/>
          </a:xfrm>
          <a:prstGeom prst="rect">
            <a:avLst/>
          </a:prstGeom>
        </p:spPr>
      </p:pic>
      <p:sp>
        <p:nvSpPr>
          <p:cNvPr id="7" name="Rechteck 6">
            <a:extLst>
              <a:ext uri="{FF2B5EF4-FFF2-40B4-BE49-F238E27FC236}">
                <a16:creationId xmlns:a16="http://schemas.microsoft.com/office/drawing/2014/main" id="{D1A7905B-D1DC-4C5B-AD16-8A6EC6CA0F16}"/>
              </a:ext>
            </a:extLst>
          </p:cNvPr>
          <p:cNvSpPr/>
          <p:nvPr/>
        </p:nvSpPr>
        <p:spPr>
          <a:xfrm>
            <a:off x="2134800" y="1683551"/>
            <a:ext cx="6927708" cy="3693319"/>
          </a:xfrm>
          <a:prstGeom prst="rect">
            <a:avLst/>
          </a:prstGeom>
        </p:spPr>
        <p:txBody>
          <a:bodyPr wrap="square">
            <a:spAutoFit/>
          </a:bodyPr>
          <a:lstStyle/>
          <a:p>
            <a:r>
              <a:rPr lang="de-DE" dirty="0"/>
              <a:t>Denkmäler speichern </a:t>
            </a:r>
          </a:p>
          <a:p>
            <a:pPr marL="285750" indent="-285750">
              <a:buFont typeface="Arial" panose="020B0604020202020204" pitchFamily="34" charset="0"/>
              <a:buChar char="•"/>
            </a:pPr>
            <a:r>
              <a:rPr lang="de-DE" dirty="0"/>
              <a:t>Reparaturfreundliche, langlebige Bautechniken und Baumaterialien</a:t>
            </a:r>
          </a:p>
          <a:p>
            <a:pPr marL="285750" indent="-285750">
              <a:buFont typeface="Arial" panose="020B0604020202020204" pitchFamily="34" charset="0"/>
              <a:buChar char="•"/>
            </a:pPr>
            <a:r>
              <a:rPr lang="de-DE" dirty="0"/>
              <a:t>Lösungen für eine klimafreundliche Optimierung (z.B. regional verfügbare, klimatisch für die Region passende Materialien, Orientierung von Räumen zur Nutzung von solarer Wärmestrahlung oder zum sommerlichen Wärmeschutz). </a:t>
            </a:r>
          </a:p>
          <a:p>
            <a:pPr marL="285750" indent="-285750">
              <a:buFont typeface="Arial" panose="020B0604020202020204" pitchFamily="34" charset="0"/>
              <a:buChar char="•"/>
            </a:pPr>
            <a:r>
              <a:rPr lang="de-DE" dirty="0"/>
              <a:t>Wissen über Reparaturtechniken, nachhaltige Materialien, Recyclingfähigkeit, Anpassungs- und Wandlungsfähigkeit sowie Widerstandsfähigkeit. </a:t>
            </a:r>
          </a:p>
          <a:p>
            <a:pPr marL="285750" indent="-285750">
              <a:buFont typeface="Arial" panose="020B0604020202020204" pitchFamily="34" charset="0"/>
              <a:buChar char="•"/>
            </a:pPr>
            <a:r>
              <a:rPr lang="de-DE" dirty="0"/>
              <a:t>Fähigkeiten und Kenntnisse früherer Generationen im Umgang mit klimatischen Herausforderungen. </a:t>
            </a:r>
          </a:p>
          <a:p>
            <a:pPr marL="285750" indent="-285750">
              <a:buFont typeface="Arial" panose="020B0604020202020204" pitchFamily="34" charset="0"/>
              <a:buChar char="•"/>
            </a:pPr>
            <a:r>
              <a:rPr lang="de-DE" dirty="0"/>
              <a:t>Informationen über den Umgang mit Ressourcen in der Vergangenheit</a:t>
            </a:r>
          </a:p>
        </p:txBody>
      </p:sp>
      <p:sp>
        <p:nvSpPr>
          <p:cNvPr id="8" name="Rechteck 7">
            <a:extLst>
              <a:ext uri="{FF2B5EF4-FFF2-40B4-BE49-F238E27FC236}">
                <a16:creationId xmlns:a16="http://schemas.microsoft.com/office/drawing/2014/main" id="{2A946C35-5743-4694-A035-28842749037E}"/>
              </a:ext>
            </a:extLst>
          </p:cNvPr>
          <p:cNvSpPr/>
          <p:nvPr/>
        </p:nvSpPr>
        <p:spPr>
          <a:xfrm>
            <a:off x="2134800" y="5518973"/>
            <a:ext cx="7009200" cy="646331"/>
          </a:xfrm>
          <a:prstGeom prst="rect">
            <a:avLst/>
          </a:prstGeom>
          <a:solidFill>
            <a:srgbClr val="E7332C">
              <a:alpha val="30980"/>
            </a:srgbClr>
          </a:solidFill>
        </p:spPr>
        <p:txBody>
          <a:bodyPr wrap="square">
            <a:spAutoFit/>
          </a:bodyPr>
          <a:lstStyle/>
          <a:p>
            <a:r>
              <a:rPr lang="de-DE" dirty="0"/>
              <a:t>Dieses Wissen gilt es zu bewahren und durch Vermittlung auf den gesamten Gebäudebestand zu übertragen.</a:t>
            </a:r>
            <a:endParaRPr lang="de-DE" sz="2000" dirty="0"/>
          </a:p>
        </p:txBody>
      </p:sp>
    </p:spTree>
    <p:extLst>
      <p:ext uri="{BB962C8B-B14F-4D97-AF65-F5344CB8AC3E}">
        <p14:creationId xmlns:p14="http://schemas.microsoft.com/office/powerpoint/2010/main" val="916181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sp>
        <p:nvSpPr>
          <p:cNvPr id="2" name="Titel 1"/>
          <p:cNvSpPr>
            <a:spLocks noGrp="1"/>
          </p:cNvSpPr>
          <p:nvPr>
            <p:ph type="title"/>
          </p:nvPr>
        </p:nvSpPr>
        <p:spPr>
          <a:xfrm>
            <a:off x="2134800" y="0"/>
            <a:ext cx="7009200" cy="1417639"/>
          </a:xfrm>
          <a:solidFill>
            <a:srgbClr val="F8B61D"/>
          </a:solidFill>
        </p:spPr>
        <p:txBody>
          <a:bodyPr>
            <a:noAutofit/>
          </a:bodyPr>
          <a:lstStyle/>
          <a:p>
            <a:pPr marL="742950" indent="-742950" algn="l">
              <a:buFont typeface="+mj-lt"/>
              <a:buAutoNum type="arabicPeriod" startAt="8"/>
            </a:pPr>
            <a:r>
              <a:rPr lang="de-DE" sz="3600" b="1" dirty="0">
                <a:solidFill>
                  <a:schemeClr val="bg1"/>
                </a:solidFill>
                <a:latin typeface="Constantia" panose="02030602050306030303" pitchFamily="18" charset="0"/>
              </a:rPr>
              <a:t>Suffizienz und Konsistenz:</a:t>
            </a:r>
            <a:r>
              <a:rPr lang="de-DE" sz="3200" b="1" dirty="0">
                <a:solidFill>
                  <a:schemeClr val="bg1"/>
                </a:solidFill>
                <a:latin typeface="Constantia" panose="02030602050306030303" pitchFamily="18" charset="0"/>
              </a:rPr>
              <a:t> </a:t>
            </a:r>
            <a:r>
              <a:rPr lang="de-DE" sz="2600" b="1" dirty="0">
                <a:solidFill>
                  <a:schemeClr val="bg1"/>
                </a:solidFill>
                <a:latin typeface="Constantia" panose="02030602050306030303" pitchFamily="18" charset="0"/>
              </a:rPr>
              <a:t>Vorbild historische Gebäudenutz</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18</a:t>
            </a:fld>
            <a:r>
              <a:rPr lang="de-DE" dirty="0"/>
              <a:t> von 19</a:t>
            </a:r>
          </a:p>
        </p:txBody>
      </p:sp>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rgbClr val="EE3230"/>
                </a:solidFill>
                <a:latin typeface="Constantia" panose="02030602050306030303" pitchFamily="18" charset="0"/>
              </a:rPr>
              <a:t>Nutzungsebene für Klimaschutz</a:t>
            </a: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pic>
        <p:nvPicPr>
          <p:cNvPr id="5" name="Grafik 4">
            <a:extLst>
              <a:ext uri="{FF2B5EF4-FFF2-40B4-BE49-F238E27FC236}">
                <a16:creationId xmlns:a16="http://schemas.microsoft.com/office/drawing/2014/main" id="{956033E2-DF11-4F12-8327-93BECF433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800" y="1412776"/>
            <a:ext cx="7009200" cy="4664017"/>
          </a:xfrm>
          <a:prstGeom prst="rect">
            <a:avLst/>
          </a:prstGeom>
        </p:spPr>
      </p:pic>
    </p:spTree>
    <p:extLst>
      <p:ext uri="{BB962C8B-B14F-4D97-AF65-F5344CB8AC3E}">
        <p14:creationId xmlns:p14="http://schemas.microsoft.com/office/powerpoint/2010/main" val="3349362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sp>
        <p:nvSpPr>
          <p:cNvPr id="2" name="Titel 1"/>
          <p:cNvSpPr>
            <a:spLocks noGrp="1"/>
          </p:cNvSpPr>
          <p:nvPr>
            <p:ph type="title"/>
          </p:nvPr>
        </p:nvSpPr>
        <p:spPr>
          <a:xfrm>
            <a:off x="2134800" y="0"/>
            <a:ext cx="7009200" cy="1417639"/>
          </a:xfrm>
          <a:solidFill>
            <a:srgbClr val="F8B61D"/>
          </a:solidFill>
        </p:spPr>
        <p:txBody>
          <a:bodyPr>
            <a:noAutofit/>
          </a:bodyPr>
          <a:lstStyle/>
          <a:p>
            <a:pPr marL="742950" indent="-742950" algn="l">
              <a:buFont typeface="+mj-lt"/>
              <a:buAutoNum type="arabicPeriod" startAt="8"/>
            </a:pPr>
            <a:r>
              <a:rPr lang="de-DE" sz="3600" b="1" dirty="0">
                <a:solidFill>
                  <a:schemeClr val="bg1"/>
                </a:solidFill>
                <a:latin typeface="Constantia" panose="02030602050306030303" pitchFamily="18" charset="0"/>
              </a:rPr>
              <a:t>Suffizienz und Konsistenz:</a:t>
            </a:r>
            <a:r>
              <a:rPr lang="de-DE" sz="3200" b="1" dirty="0">
                <a:solidFill>
                  <a:schemeClr val="bg1"/>
                </a:solidFill>
                <a:latin typeface="Constantia" panose="02030602050306030303" pitchFamily="18" charset="0"/>
              </a:rPr>
              <a:t> </a:t>
            </a:r>
            <a:r>
              <a:rPr lang="de-DE" sz="2600" b="1" dirty="0">
                <a:solidFill>
                  <a:schemeClr val="bg1"/>
                </a:solidFill>
                <a:latin typeface="Constantia" panose="02030602050306030303" pitchFamily="18" charset="0"/>
              </a:rPr>
              <a:t>Vorbild historische Gebäudenutz</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19</a:t>
            </a:fld>
            <a:r>
              <a:rPr lang="de-DE" dirty="0"/>
              <a:t> von 19</a:t>
            </a:r>
          </a:p>
        </p:txBody>
      </p:sp>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rgbClr val="EE3230"/>
                </a:solidFill>
                <a:latin typeface="Constantia" panose="02030602050306030303" pitchFamily="18" charset="0"/>
              </a:rPr>
              <a:t>Nutzungsebene für Klimaschutz</a:t>
            </a: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pic>
        <p:nvPicPr>
          <p:cNvPr id="5" name="Grafik 4">
            <a:extLst>
              <a:ext uri="{FF2B5EF4-FFF2-40B4-BE49-F238E27FC236}">
                <a16:creationId xmlns:a16="http://schemas.microsoft.com/office/drawing/2014/main" id="{956033E2-DF11-4F12-8327-93BECF433AB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34800" y="1412776"/>
            <a:ext cx="7009200" cy="4664017"/>
          </a:xfrm>
          <a:prstGeom prst="rect">
            <a:avLst/>
          </a:prstGeom>
        </p:spPr>
      </p:pic>
      <p:sp>
        <p:nvSpPr>
          <p:cNvPr id="7" name="Rechteck 6">
            <a:extLst>
              <a:ext uri="{FF2B5EF4-FFF2-40B4-BE49-F238E27FC236}">
                <a16:creationId xmlns:a16="http://schemas.microsoft.com/office/drawing/2014/main" id="{CA77EF3F-85D2-4A67-957B-BDBF5AA0FEAB}"/>
              </a:ext>
            </a:extLst>
          </p:cNvPr>
          <p:cNvSpPr/>
          <p:nvPr/>
        </p:nvSpPr>
        <p:spPr>
          <a:xfrm>
            <a:off x="2134800" y="1412776"/>
            <a:ext cx="6927708" cy="4247317"/>
          </a:xfrm>
          <a:prstGeom prst="rect">
            <a:avLst/>
          </a:prstGeom>
        </p:spPr>
        <p:txBody>
          <a:bodyPr wrap="square">
            <a:spAutoFit/>
          </a:bodyPr>
          <a:lstStyle/>
          <a:p>
            <a:r>
              <a:rPr lang="de-DE" dirty="0"/>
              <a:t>Der Energieverbrauch im Gebäudesektor steigt trotz effizienterer Heizungen und Gebäudedämmung durch</a:t>
            </a:r>
          </a:p>
          <a:p>
            <a:r>
              <a:rPr lang="de-DE" dirty="0"/>
              <a:t>gestiegene Anforderungen hinsichtlich Raumbedarf, </a:t>
            </a:r>
            <a:r>
              <a:rPr lang="de-DE" dirty="0" err="1"/>
              <a:t>Raumtemperturen</a:t>
            </a:r>
            <a:r>
              <a:rPr lang="de-DE" dirty="0"/>
              <a:t> und Gebäudetechnik. Effizienz im Sinne von Hightech-Lösungen reicht nicht aus, ergänzend sind Suffizienz und Konsistenz nötig, aus Baudenkmälern bekannte Lowtech-Lösungen: </a:t>
            </a:r>
          </a:p>
          <a:p>
            <a:pPr marL="285750" indent="-285750">
              <a:buFont typeface="Arial" panose="020B0604020202020204" pitchFamily="34" charset="0"/>
              <a:buChar char="•"/>
            </a:pPr>
            <a:r>
              <a:rPr lang="de-DE" dirty="0"/>
              <a:t>regional und saisonal angepasste Bauweisen</a:t>
            </a:r>
          </a:p>
          <a:p>
            <a:pPr marL="285750" indent="-285750">
              <a:buFont typeface="Arial" panose="020B0604020202020204" pitchFamily="34" charset="0"/>
              <a:buChar char="•"/>
            </a:pPr>
            <a:r>
              <a:rPr lang="de-DE" dirty="0"/>
              <a:t>auf die klimatischen Gegebenheiten reagierende Grundrisse und Anordnungen von Raumfunktionen</a:t>
            </a:r>
          </a:p>
          <a:p>
            <a:pPr marL="285750" indent="-285750">
              <a:buFont typeface="Arial" panose="020B0604020202020204" pitchFamily="34" charset="0"/>
              <a:buChar char="•"/>
            </a:pPr>
            <a:r>
              <a:rPr lang="de-DE" dirty="0"/>
              <a:t>natürliche Raumtemperierung durch Querlüften und Verschattung</a:t>
            </a:r>
          </a:p>
          <a:p>
            <a:pPr marL="285750" indent="-285750">
              <a:buFont typeface="Arial" panose="020B0604020202020204" pitchFamily="34" charset="0"/>
              <a:buChar char="•"/>
            </a:pPr>
            <a:r>
              <a:rPr lang="de-DE" dirty="0"/>
              <a:t>natürliche Luftfeuchteregulierung durch ökologische Baumaterialien wie Lehm und Holz</a:t>
            </a:r>
          </a:p>
          <a:p>
            <a:pPr marL="285750" indent="-285750">
              <a:buFont typeface="Arial" panose="020B0604020202020204" pitchFamily="34" charset="0"/>
              <a:buChar char="•"/>
            </a:pPr>
            <a:r>
              <a:rPr lang="de-DE" dirty="0"/>
              <a:t>„Klimazonen“ im Gebäude mit höher und niedrig temperierten Räumen</a:t>
            </a:r>
          </a:p>
          <a:p>
            <a:pPr marL="285750" indent="-285750">
              <a:buFont typeface="Arial" panose="020B0604020202020204" pitchFamily="34" charset="0"/>
              <a:buChar char="•"/>
            </a:pPr>
            <a:r>
              <a:rPr lang="de-DE" dirty="0"/>
              <a:t>bewährte Bauteile wie beispielsweise Holzkasten- und Winterfenster</a:t>
            </a:r>
          </a:p>
        </p:txBody>
      </p:sp>
      <p:sp>
        <p:nvSpPr>
          <p:cNvPr id="8" name="Rechteck 7">
            <a:extLst>
              <a:ext uri="{FF2B5EF4-FFF2-40B4-BE49-F238E27FC236}">
                <a16:creationId xmlns:a16="http://schemas.microsoft.com/office/drawing/2014/main" id="{78976127-EBB0-4CB1-B309-91C59D642B82}"/>
              </a:ext>
            </a:extLst>
          </p:cNvPr>
          <p:cNvSpPr/>
          <p:nvPr/>
        </p:nvSpPr>
        <p:spPr>
          <a:xfrm>
            <a:off x="2134800" y="5614338"/>
            <a:ext cx="7009200" cy="646331"/>
          </a:xfrm>
          <a:prstGeom prst="rect">
            <a:avLst/>
          </a:prstGeom>
          <a:solidFill>
            <a:srgbClr val="E7332C">
              <a:alpha val="30980"/>
            </a:srgbClr>
          </a:solidFill>
        </p:spPr>
        <p:txBody>
          <a:bodyPr wrap="square">
            <a:spAutoFit/>
          </a:bodyPr>
          <a:lstStyle/>
          <a:p>
            <a:r>
              <a:rPr lang="de-DE" dirty="0"/>
              <a:t>Diese historische Gebäudenutzung gilt es als wichtigen Beitrag zur Senkung des Energieverbrauches wiederzubeleben. </a:t>
            </a:r>
          </a:p>
        </p:txBody>
      </p:sp>
    </p:spTree>
    <p:extLst>
      <p:ext uri="{BB962C8B-B14F-4D97-AF65-F5344CB8AC3E}">
        <p14:creationId xmlns:p14="http://schemas.microsoft.com/office/powerpoint/2010/main" val="252252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74639"/>
            <a:ext cx="8640960" cy="1143000"/>
          </a:xfrm>
        </p:spPr>
        <p:txBody>
          <a:bodyPr>
            <a:noAutofit/>
          </a:bodyPr>
          <a:lstStyle/>
          <a:p>
            <a:r>
              <a:rPr lang="de-DE" sz="2100" b="1" dirty="0">
                <a:solidFill>
                  <a:srgbClr val="EE3230"/>
                </a:solidFill>
                <a:latin typeface="Constantia" panose="02030602050306030303" pitchFamily="18" charset="0"/>
              </a:rPr>
              <a:t>Acht nachhaltige Vorschläge für eine zukunftsorientierte Nutzung des baukulturellen Erbes und seines klimaschützenden Potenzials</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2</a:t>
            </a:fld>
            <a:r>
              <a:rPr lang="de-DE" dirty="0"/>
              <a:t> von 19</a:t>
            </a:r>
          </a:p>
        </p:txBody>
      </p:sp>
      <p:sp>
        <p:nvSpPr>
          <p:cNvPr id="4" name="Rechteck 3">
            <a:extLst>
              <a:ext uri="{FF2B5EF4-FFF2-40B4-BE49-F238E27FC236}">
                <a16:creationId xmlns:a16="http://schemas.microsoft.com/office/drawing/2014/main" id="{6EBED5D6-6339-4A01-8FDD-E1E7E1ACD46E}"/>
              </a:ext>
            </a:extLst>
          </p:cNvPr>
          <p:cNvSpPr/>
          <p:nvPr/>
        </p:nvSpPr>
        <p:spPr>
          <a:xfrm>
            <a:off x="1187984" y="1700808"/>
            <a:ext cx="3240000" cy="936104"/>
          </a:xfrm>
          <a:prstGeom prst="rect">
            <a:avLst/>
          </a:prstGeom>
          <a:solidFill>
            <a:srgbClr val="E73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54013" algn="l"/>
              </a:tabLst>
            </a:pPr>
            <a:r>
              <a:rPr lang="de-DE" sz="1600" dirty="0"/>
              <a:t>1 	Kompakte Urbanität:</a:t>
            </a:r>
          </a:p>
          <a:p>
            <a:pPr>
              <a:tabLst>
                <a:tab pos="354013" algn="l"/>
              </a:tabLst>
            </a:pPr>
            <a:r>
              <a:rPr lang="de-DE" sz="1600" dirty="0"/>
              <a:t>     	Potenzial historischer</a:t>
            </a:r>
            <a:br>
              <a:rPr lang="de-DE" sz="1600" dirty="0"/>
            </a:br>
            <a:r>
              <a:rPr lang="de-DE" sz="1600" dirty="0"/>
              <a:t>     	Städte nutzen</a:t>
            </a:r>
          </a:p>
        </p:txBody>
      </p:sp>
      <p:sp>
        <p:nvSpPr>
          <p:cNvPr id="14" name="Rechteck 13">
            <a:extLst>
              <a:ext uri="{FF2B5EF4-FFF2-40B4-BE49-F238E27FC236}">
                <a16:creationId xmlns:a16="http://schemas.microsoft.com/office/drawing/2014/main" id="{4BB55C03-13C2-4A7A-A918-ADD456283B52}"/>
              </a:ext>
            </a:extLst>
          </p:cNvPr>
          <p:cNvSpPr/>
          <p:nvPr/>
        </p:nvSpPr>
        <p:spPr>
          <a:xfrm>
            <a:off x="1187984" y="2781791"/>
            <a:ext cx="3240000" cy="936104"/>
          </a:xfrm>
          <a:prstGeom prst="rect">
            <a:avLst/>
          </a:prstGeom>
          <a:solidFill>
            <a:srgbClr val="249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54013" algn="l"/>
              </a:tabLst>
            </a:pPr>
            <a:r>
              <a:rPr lang="de-DE" sz="1600" dirty="0"/>
              <a:t>3 	Energiewende:</a:t>
            </a:r>
          </a:p>
          <a:p>
            <a:pPr>
              <a:tabLst>
                <a:tab pos="354013" algn="l"/>
              </a:tabLst>
            </a:pPr>
            <a:r>
              <a:rPr lang="de-DE" sz="1600" dirty="0"/>
              <a:t>	Generationenvertrag für </a:t>
            </a:r>
            <a:br>
              <a:rPr lang="de-DE" sz="1600" dirty="0"/>
            </a:br>
            <a:r>
              <a:rPr lang="de-DE" sz="1600" dirty="0"/>
              <a:t>	Natur-	und Kulturerbe einlösen</a:t>
            </a:r>
          </a:p>
        </p:txBody>
      </p:sp>
      <p:sp>
        <p:nvSpPr>
          <p:cNvPr id="15" name="Rechteck 14">
            <a:extLst>
              <a:ext uri="{FF2B5EF4-FFF2-40B4-BE49-F238E27FC236}">
                <a16:creationId xmlns:a16="http://schemas.microsoft.com/office/drawing/2014/main" id="{25F2A287-370A-4257-9F78-09ABB27F4F58}"/>
              </a:ext>
            </a:extLst>
          </p:cNvPr>
          <p:cNvSpPr/>
          <p:nvPr/>
        </p:nvSpPr>
        <p:spPr>
          <a:xfrm>
            <a:off x="1187984" y="3862774"/>
            <a:ext cx="3240000" cy="936104"/>
          </a:xfrm>
          <a:prstGeom prst="rect">
            <a:avLst/>
          </a:prstGeom>
          <a:solidFill>
            <a:srgbClr val="02A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54013" algn="l"/>
              </a:tabLst>
            </a:pPr>
            <a:r>
              <a:rPr lang="de-DE" sz="1600" dirty="0"/>
              <a:t>5 	Ressource Denkmäler:</a:t>
            </a:r>
          </a:p>
          <a:p>
            <a:pPr>
              <a:tabLst>
                <a:tab pos="354013" algn="l"/>
              </a:tabLst>
            </a:pPr>
            <a:r>
              <a:rPr lang="de-DE" sz="1600" dirty="0"/>
              <a:t>	Ökobilanzen richtig rechnen!</a:t>
            </a:r>
          </a:p>
        </p:txBody>
      </p:sp>
      <p:sp>
        <p:nvSpPr>
          <p:cNvPr id="16" name="Rechteck 15">
            <a:extLst>
              <a:ext uri="{FF2B5EF4-FFF2-40B4-BE49-F238E27FC236}">
                <a16:creationId xmlns:a16="http://schemas.microsoft.com/office/drawing/2014/main" id="{59DEFF0D-8A46-44BC-88F2-D7E30817505E}"/>
              </a:ext>
            </a:extLst>
          </p:cNvPr>
          <p:cNvSpPr/>
          <p:nvPr/>
        </p:nvSpPr>
        <p:spPr>
          <a:xfrm>
            <a:off x="1187984" y="4943758"/>
            <a:ext cx="3240000" cy="936104"/>
          </a:xfrm>
          <a:prstGeom prst="rect">
            <a:avLst/>
          </a:prstGeom>
          <a:solidFill>
            <a:srgbClr val="E11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54013" algn="l"/>
              </a:tabLst>
            </a:pPr>
            <a:r>
              <a:rPr lang="de-DE" sz="1600" dirty="0"/>
              <a:t>7 	Nutzung historischen Wissens: </a:t>
            </a:r>
          </a:p>
          <a:p>
            <a:pPr>
              <a:tabLst>
                <a:tab pos="354013" algn="l"/>
              </a:tabLst>
            </a:pPr>
            <a:r>
              <a:rPr lang="de-DE" sz="1600" dirty="0"/>
              <a:t>	Vorbild Denkmäler</a:t>
            </a:r>
          </a:p>
        </p:txBody>
      </p:sp>
      <p:sp>
        <p:nvSpPr>
          <p:cNvPr id="17" name="Rechteck 16">
            <a:extLst>
              <a:ext uri="{FF2B5EF4-FFF2-40B4-BE49-F238E27FC236}">
                <a16:creationId xmlns:a16="http://schemas.microsoft.com/office/drawing/2014/main" id="{C4E5093C-672C-4D42-963F-79CBD2D1589D}"/>
              </a:ext>
            </a:extLst>
          </p:cNvPr>
          <p:cNvSpPr/>
          <p:nvPr/>
        </p:nvSpPr>
        <p:spPr>
          <a:xfrm>
            <a:off x="4740656" y="1700808"/>
            <a:ext cx="3240000" cy="936104"/>
          </a:xfrm>
          <a:prstGeom prst="rect">
            <a:avLst/>
          </a:prstGeom>
          <a:solidFill>
            <a:srgbClr val="D3A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lain" startAt="2"/>
              <a:tabLst>
                <a:tab pos="354013" algn="l"/>
              </a:tabLst>
            </a:pPr>
            <a:r>
              <a:rPr lang="de-DE" sz="1600" dirty="0"/>
              <a:t>Revitalisierung im</a:t>
            </a:r>
            <a:br>
              <a:rPr lang="de-DE" sz="1600" dirty="0"/>
            </a:br>
            <a:r>
              <a:rPr lang="de-DE" sz="1600" dirty="0"/>
              <a:t>	ländlichen Raum: </a:t>
            </a:r>
          </a:p>
          <a:p>
            <a:pPr>
              <a:tabLst>
                <a:tab pos="354013" algn="l"/>
              </a:tabLst>
            </a:pPr>
            <a:r>
              <a:rPr lang="de-DE" sz="1600" dirty="0"/>
              <a:t>	Denkmäler als Ausgangspunkt</a:t>
            </a:r>
          </a:p>
        </p:txBody>
      </p:sp>
      <p:sp>
        <p:nvSpPr>
          <p:cNvPr id="18" name="Rechteck 17">
            <a:extLst>
              <a:ext uri="{FF2B5EF4-FFF2-40B4-BE49-F238E27FC236}">
                <a16:creationId xmlns:a16="http://schemas.microsoft.com/office/drawing/2014/main" id="{13F63B20-91EE-499F-918B-9BB183621D1D}"/>
              </a:ext>
            </a:extLst>
          </p:cNvPr>
          <p:cNvSpPr/>
          <p:nvPr/>
        </p:nvSpPr>
        <p:spPr>
          <a:xfrm>
            <a:off x="4740656" y="2781791"/>
            <a:ext cx="3240000" cy="936104"/>
          </a:xfrm>
          <a:prstGeom prst="rect">
            <a:avLst/>
          </a:prstGeom>
          <a:solidFill>
            <a:srgbClr val="C21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54013" algn="l"/>
              </a:tabLst>
            </a:pPr>
            <a:r>
              <a:rPr lang="de-DE" sz="1600" dirty="0"/>
              <a:t>4 	Quartierskonzepte:</a:t>
            </a:r>
          </a:p>
          <a:p>
            <a:pPr>
              <a:tabLst>
                <a:tab pos="354013" algn="l"/>
              </a:tabLst>
            </a:pPr>
            <a:r>
              <a:rPr lang="de-DE" sz="1600" dirty="0"/>
              <a:t>	Baubestand vernetzen</a:t>
            </a:r>
          </a:p>
        </p:txBody>
      </p:sp>
      <p:sp>
        <p:nvSpPr>
          <p:cNvPr id="19" name="Rechteck 18">
            <a:extLst>
              <a:ext uri="{FF2B5EF4-FFF2-40B4-BE49-F238E27FC236}">
                <a16:creationId xmlns:a16="http://schemas.microsoft.com/office/drawing/2014/main" id="{4C7674F3-EE1E-4A9A-B539-4D8FD2FFA9F1}"/>
              </a:ext>
            </a:extLst>
          </p:cNvPr>
          <p:cNvSpPr/>
          <p:nvPr/>
        </p:nvSpPr>
        <p:spPr>
          <a:xfrm>
            <a:off x="4740656" y="3862774"/>
            <a:ext cx="3240000" cy="936104"/>
          </a:xfrm>
          <a:prstGeom prst="rect">
            <a:avLst/>
          </a:prstGeom>
          <a:solidFill>
            <a:srgbClr val="EC6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54013" algn="l"/>
              </a:tabLst>
            </a:pPr>
            <a:r>
              <a:rPr lang="de-DE" sz="1600" dirty="0"/>
              <a:t>6 	Wandel zur	Reparaturgesellschaft: 	Denkmalpflege als Avantgarde</a:t>
            </a:r>
          </a:p>
        </p:txBody>
      </p:sp>
      <p:sp>
        <p:nvSpPr>
          <p:cNvPr id="20" name="Rechteck 19">
            <a:extLst>
              <a:ext uri="{FF2B5EF4-FFF2-40B4-BE49-F238E27FC236}">
                <a16:creationId xmlns:a16="http://schemas.microsoft.com/office/drawing/2014/main" id="{C25E43DE-4B6C-4181-B5FE-69F378731926}"/>
              </a:ext>
            </a:extLst>
          </p:cNvPr>
          <p:cNvSpPr/>
          <p:nvPr/>
        </p:nvSpPr>
        <p:spPr>
          <a:xfrm>
            <a:off x="4740656" y="4943758"/>
            <a:ext cx="3240000" cy="936104"/>
          </a:xfrm>
          <a:prstGeom prst="rect">
            <a:avLst/>
          </a:prstGeom>
          <a:solidFill>
            <a:srgbClr val="F8B6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54013" algn="l"/>
              </a:tabLst>
            </a:pPr>
            <a:r>
              <a:rPr lang="de-DE" sz="1600" dirty="0"/>
              <a:t>8 	Suffizienz und Konsistenz: </a:t>
            </a:r>
          </a:p>
          <a:p>
            <a:pPr>
              <a:tabLst>
                <a:tab pos="354013" algn="l"/>
              </a:tabLst>
            </a:pPr>
            <a:r>
              <a:rPr lang="de-DE" sz="1600" dirty="0"/>
              <a:t>	Vorbild historische 	Gebäudenutzung</a:t>
            </a:r>
          </a:p>
        </p:txBody>
      </p:sp>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spTree>
    <p:extLst>
      <p:ext uri="{BB962C8B-B14F-4D97-AF65-F5344CB8AC3E}">
        <p14:creationId xmlns:p14="http://schemas.microsoft.com/office/powerpoint/2010/main" val="2545930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74639"/>
            <a:ext cx="8640960" cy="1143000"/>
          </a:xfrm>
        </p:spPr>
        <p:txBody>
          <a:bodyPr>
            <a:noAutofit/>
          </a:bodyPr>
          <a:lstStyle/>
          <a:p>
            <a:r>
              <a:rPr lang="de-DE" sz="2100" b="1" dirty="0">
                <a:solidFill>
                  <a:srgbClr val="EE3230"/>
                </a:solidFill>
                <a:latin typeface="Constantia" panose="02030602050306030303" pitchFamily="18" charset="0"/>
              </a:rPr>
              <a:t>Denkmalschutz ist Klimaschutz:</a:t>
            </a:r>
            <a:br>
              <a:rPr lang="de-DE" sz="2100" b="1" dirty="0">
                <a:solidFill>
                  <a:srgbClr val="EE3230"/>
                </a:solidFill>
                <a:latin typeface="Constantia" panose="02030602050306030303" pitchFamily="18" charset="0"/>
              </a:rPr>
            </a:br>
            <a:r>
              <a:rPr lang="de-DE" sz="2100" b="1" dirty="0">
                <a:solidFill>
                  <a:srgbClr val="EE3230"/>
                </a:solidFill>
                <a:latin typeface="Constantia" panose="02030602050306030303" pitchFamily="18" charset="0"/>
              </a:rPr>
              <a:t>Dieses Potenzial gilt es zu nutzen!</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3</a:t>
            </a:fld>
            <a:r>
              <a:rPr lang="de-DE" dirty="0"/>
              <a:t> von 19</a:t>
            </a:r>
          </a:p>
        </p:txBody>
      </p:sp>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pic>
        <p:nvPicPr>
          <p:cNvPr id="5" name="Grafik 4">
            <a:extLst>
              <a:ext uri="{FF2B5EF4-FFF2-40B4-BE49-F238E27FC236}">
                <a16:creationId xmlns:a16="http://schemas.microsoft.com/office/drawing/2014/main" id="{8FDDABBA-79BA-466D-8A26-32DAA5E26F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55"/>
          <a:stretch/>
        </p:blipFill>
        <p:spPr>
          <a:xfrm>
            <a:off x="0" y="2348880"/>
            <a:ext cx="3024000" cy="1906091"/>
          </a:xfrm>
          <a:prstGeom prst="rect">
            <a:avLst/>
          </a:prstGeom>
        </p:spPr>
      </p:pic>
      <p:pic>
        <p:nvPicPr>
          <p:cNvPr id="8" name="Grafik 7">
            <a:extLst>
              <a:ext uri="{FF2B5EF4-FFF2-40B4-BE49-F238E27FC236}">
                <a16:creationId xmlns:a16="http://schemas.microsoft.com/office/drawing/2014/main" id="{C9120471-1D6D-429C-9E52-224EEE3F91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199"/>
          <a:stretch/>
        </p:blipFill>
        <p:spPr>
          <a:xfrm>
            <a:off x="3060000" y="2348880"/>
            <a:ext cx="3024000" cy="1906091"/>
          </a:xfrm>
          <a:prstGeom prst="rect">
            <a:avLst/>
          </a:prstGeom>
        </p:spPr>
      </p:pic>
      <p:pic>
        <p:nvPicPr>
          <p:cNvPr id="10" name="Grafik 9">
            <a:extLst>
              <a:ext uri="{FF2B5EF4-FFF2-40B4-BE49-F238E27FC236}">
                <a16:creationId xmlns:a16="http://schemas.microsoft.com/office/drawing/2014/main" id="{A8E6AB07-8FFD-42AB-B0AF-3BEF17A90B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0000" y="2348880"/>
            <a:ext cx="3024000" cy="1906091"/>
          </a:xfrm>
          <a:prstGeom prst="rect">
            <a:avLst/>
          </a:prstGeom>
        </p:spPr>
      </p:pic>
      <p:sp>
        <p:nvSpPr>
          <p:cNvPr id="11" name="Textfeld 10">
            <a:extLst>
              <a:ext uri="{FF2B5EF4-FFF2-40B4-BE49-F238E27FC236}">
                <a16:creationId xmlns:a16="http://schemas.microsoft.com/office/drawing/2014/main" id="{FDEA14C7-5BF8-4611-A14D-2B5F848BF286}"/>
              </a:ext>
            </a:extLst>
          </p:cNvPr>
          <p:cNvSpPr txBox="1"/>
          <p:nvPr/>
        </p:nvSpPr>
        <p:spPr>
          <a:xfrm>
            <a:off x="32140" y="1988840"/>
            <a:ext cx="3004605" cy="369332"/>
          </a:xfrm>
          <a:prstGeom prst="rect">
            <a:avLst/>
          </a:prstGeom>
          <a:noFill/>
        </p:spPr>
        <p:txBody>
          <a:bodyPr wrap="none" rtlCol="0">
            <a:spAutoFit/>
          </a:bodyPr>
          <a:lstStyle/>
          <a:p>
            <a:r>
              <a:rPr lang="de-DE" dirty="0">
                <a:latin typeface="Constantia" panose="02030602050306030303" pitchFamily="18" charset="0"/>
              </a:rPr>
              <a:t>I. Auf städtebaulicher Ebene</a:t>
            </a:r>
          </a:p>
        </p:txBody>
      </p:sp>
      <p:sp>
        <p:nvSpPr>
          <p:cNvPr id="21" name="Textfeld 20">
            <a:extLst>
              <a:ext uri="{FF2B5EF4-FFF2-40B4-BE49-F238E27FC236}">
                <a16:creationId xmlns:a16="http://schemas.microsoft.com/office/drawing/2014/main" id="{634C815B-EF63-4259-85D8-E140DC89AA0C}"/>
              </a:ext>
            </a:extLst>
          </p:cNvPr>
          <p:cNvSpPr txBox="1"/>
          <p:nvPr/>
        </p:nvSpPr>
        <p:spPr>
          <a:xfrm>
            <a:off x="3229677" y="1996480"/>
            <a:ext cx="2729530" cy="369332"/>
          </a:xfrm>
          <a:prstGeom prst="rect">
            <a:avLst/>
          </a:prstGeom>
          <a:noFill/>
        </p:spPr>
        <p:txBody>
          <a:bodyPr wrap="none" rtlCol="0">
            <a:spAutoFit/>
          </a:bodyPr>
          <a:lstStyle/>
          <a:p>
            <a:r>
              <a:rPr lang="de-DE" dirty="0">
                <a:latin typeface="Constantia" panose="02030602050306030303" pitchFamily="18" charset="0"/>
              </a:rPr>
              <a:t>II. Auf der Gebäudeebene</a:t>
            </a:r>
          </a:p>
        </p:txBody>
      </p:sp>
      <p:sp>
        <p:nvSpPr>
          <p:cNvPr id="22" name="Textfeld 21">
            <a:extLst>
              <a:ext uri="{FF2B5EF4-FFF2-40B4-BE49-F238E27FC236}">
                <a16:creationId xmlns:a16="http://schemas.microsoft.com/office/drawing/2014/main" id="{2561B543-5D6D-49D5-8057-A8EB9318CA2F}"/>
              </a:ext>
            </a:extLst>
          </p:cNvPr>
          <p:cNvSpPr txBox="1"/>
          <p:nvPr/>
        </p:nvSpPr>
        <p:spPr>
          <a:xfrm>
            <a:off x="6208021" y="1979548"/>
            <a:ext cx="2892843" cy="369332"/>
          </a:xfrm>
          <a:prstGeom prst="rect">
            <a:avLst/>
          </a:prstGeom>
          <a:noFill/>
        </p:spPr>
        <p:txBody>
          <a:bodyPr wrap="none" rtlCol="0">
            <a:spAutoFit/>
          </a:bodyPr>
          <a:lstStyle/>
          <a:p>
            <a:r>
              <a:rPr lang="de-DE" dirty="0">
                <a:latin typeface="Constantia" panose="02030602050306030303" pitchFamily="18" charset="0"/>
              </a:rPr>
              <a:t>III. Auf der Nutzungsebene</a:t>
            </a:r>
          </a:p>
        </p:txBody>
      </p:sp>
    </p:spTree>
    <p:extLst>
      <p:ext uri="{BB962C8B-B14F-4D97-AF65-F5344CB8AC3E}">
        <p14:creationId xmlns:p14="http://schemas.microsoft.com/office/powerpoint/2010/main" val="87926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4800" y="0"/>
            <a:ext cx="7009200" cy="1417639"/>
          </a:xfrm>
          <a:solidFill>
            <a:srgbClr val="E73230"/>
          </a:solidFill>
        </p:spPr>
        <p:txBody>
          <a:bodyPr>
            <a:noAutofit/>
          </a:bodyPr>
          <a:lstStyle/>
          <a:p>
            <a:pPr marL="742950" indent="-742950" algn="l">
              <a:buFont typeface="+mj-lt"/>
              <a:buAutoNum type="arabicPeriod"/>
            </a:pPr>
            <a:r>
              <a:rPr lang="de-DE" sz="3200" b="1" dirty="0">
                <a:solidFill>
                  <a:schemeClr val="bg1"/>
                </a:solidFill>
                <a:latin typeface="Constantia" panose="02030602050306030303" pitchFamily="18" charset="0"/>
              </a:rPr>
              <a:t>Kompakte Urbanität:</a:t>
            </a:r>
            <a:br>
              <a:rPr lang="de-DE" sz="2800" b="1" dirty="0">
                <a:solidFill>
                  <a:schemeClr val="bg1"/>
                </a:solidFill>
                <a:latin typeface="Constantia" panose="02030602050306030303" pitchFamily="18" charset="0"/>
              </a:rPr>
            </a:br>
            <a:r>
              <a:rPr lang="de-DE" sz="2600" b="1" dirty="0">
                <a:solidFill>
                  <a:schemeClr val="bg1"/>
                </a:solidFill>
                <a:latin typeface="Constantia" panose="02030602050306030303" pitchFamily="18" charset="0"/>
              </a:rPr>
              <a:t>Potenzial historischer Städte nutzen</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4</a:t>
            </a:fld>
            <a:r>
              <a:rPr lang="de-DE" dirty="0"/>
              <a:t> von 19</a:t>
            </a:r>
          </a:p>
        </p:txBody>
      </p:sp>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endParaRPr lang="de-DE" sz="1200" b="1" dirty="0">
              <a:solidFill>
                <a:srgbClr val="E73230"/>
              </a:solidFill>
            </a:endParaRPr>
          </a:p>
          <a:p>
            <a:pPr marL="285750" indent="-285750">
              <a:buAutoNum type="romanUcPeriod"/>
            </a:pPr>
            <a:r>
              <a:rPr lang="de-DE" sz="1200" b="1" dirty="0">
                <a:solidFill>
                  <a:srgbClr val="EE3230"/>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Nutzungsebene für Klimaschutz</a:t>
            </a:r>
            <a:endParaRPr lang="de-DE" sz="1200" b="1" dirty="0">
              <a:solidFill>
                <a:schemeClr val="bg1">
                  <a:lumMod val="50000"/>
                </a:schemeClr>
              </a:solidFill>
            </a:endParaRP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pic>
        <p:nvPicPr>
          <p:cNvPr id="4" name="Grafik 3">
            <a:extLst>
              <a:ext uri="{FF2B5EF4-FFF2-40B4-BE49-F238E27FC236}">
                <a16:creationId xmlns:a16="http://schemas.microsoft.com/office/drawing/2014/main" id="{8E9BAC76-3060-41FB-9D2A-3844F50FAB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800" y="1375176"/>
            <a:ext cx="7009200" cy="4672800"/>
          </a:xfrm>
          <a:prstGeom prst="rect">
            <a:avLst/>
          </a:prstGeom>
        </p:spPr>
      </p:pic>
    </p:spTree>
    <p:extLst>
      <p:ext uri="{BB962C8B-B14F-4D97-AF65-F5344CB8AC3E}">
        <p14:creationId xmlns:p14="http://schemas.microsoft.com/office/powerpoint/2010/main" val="223407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4800" y="0"/>
            <a:ext cx="7009200" cy="1417639"/>
          </a:xfrm>
          <a:solidFill>
            <a:srgbClr val="E73230"/>
          </a:solidFill>
        </p:spPr>
        <p:txBody>
          <a:bodyPr>
            <a:noAutofit/>
          </a:bodyPr>
          <a:lstStyle/>
          <a:p>
            <a:pPr marL="742950" indent="-742950" algn="l">
              <a:buFont typeface="+mj-lt"/>
              <a:buAutoNum type="arabicPeriod"/>
            </a:pPr>
            <a:r>
              <a:rPr lang="de-DE" sz="3200" b="1" dirty="0">
                <a:solidFill>
                  <a:schemeClr val="bg1"/>
                </a:solidFill>
                <a:latin typeface="Constantia" panose="02030602050306030303" pitchFamily="18" charset="0"/>
              </a:rPr>
              <a:t>Kompakte Urbanität:</a:t>
            </a:r>
            <a:br>
              <a:rPr lang="de-DE" sz="2800" b="1" dirty="0">
                <a:solidFill>
                  <a:schemeClr val="bg1"/>
                </a:solidFill>
                <a:latin typeface="Constantia" panose="02030602050306030303" pitchFamily="18" charset="0"/>
              </a:rPr>
            </a:br>
            <a:r>
              <a:rPr lang="de-DE" sz="2600" b="1" dirty="0">
                <a:solidFill>
                  <a:schemeClr val="bg1"/>
                </a:solidFill>
                <a:latin typeface="Constantia" panose="02030602050306030303" pitchFamily="18" charset="0"/>
              </a:rPr>
              <a:t>Potenzial historischer Städte nutzen</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5</a:t>
            </a:fld>
            <a:r>
              <a:rPr lang="de-DE" dirty="0"/>
              <a:t> von 19</a:t>
            </a:r>
          </a:p>
        </p:txBody>
      </p:sp>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endParaRPr lang="de-DE" sz="1200" b="1" dirty="0">
              <a:solidFill>
                <a:srgbClr val="E73230"/>
              </a:solidFill>
            </a:endParaRPr>
          </a:p>
          <a:p>
            <a:pPr marL="285750" indent="-285750">
              <a:buAutoNum type="romanUcPeriod"/>
            </a:pPr>
            <a:r>
              <a:rPr lang="de-DE" sz="1200" b="1" dirty="0">
                <a:solidFill>
                  <a:srgbClr val="EE3230"/>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Nutzungsebene für Klimaschutz</a:t>
            </a:r>
            <a:endParaRPr lang="de-DE" sz="1200" b="1" dirty="0">
              <a:solidFill>
                <a:schemeClr val="bg1">
                  <a:lumMod val="50000"/>
                </a:schemeClr>
              </a:solidFill>
            </a:endParaRP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pic>
        <p:nvPicPr>
          <p:cNvPr id="4" name="Grafik 3">
            <a:extLst>
              <a:ext uri="{FF2B5EF4-FFF2-40B4-BE49-F238E27FC236}">
                <a16:creationId xmlns:a16="http://schemas.microsoft.com/office/drawing/2014/main" id="{8E9BAC76-3060-41FB-9D2A-3844F50FABEF}"/>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34800" y="1417639"/>
            <a:ext cx="7009200" cy="4672800"/>
          </a:xfrm>
          <a:prstGeom prst="rect">
            <a:avLst/>
          </a:prstGeom>
        </p:spPr>
      </p:pic>
      <p:sp>
        <p:nvSpPr>
          <p:cNvPr id="5" name="Rechteck 4">
            <a:extLst>
              <a:ext uri="{FF2B5EF4-FFF2-40B4-BE49-F238E27FC236}">
                <a16:creationId xmlns:a16="http://schemas.microsoft.com/office/drawing/2014/main" id="{5B274DB0-8495-4192-9D68-03FFDDFEBF35}"/>
              </a:ext>
            </a:extLst>
          </p:cNvPr>
          <p:cNvSpPr/>
          <p:nvPr/>
        </p:nvSpPr>
        <p:spPr>
          <a:xfrm>
            <a:off x="2134800" y="1683551"/>
            <a:ext cx="6927708" cy="2585323"/>
          </a:xfrm>
          <a:prstGeom prst="rect">
            <a:avLst/>
          </a:prstGeom>
        </p:spPr>
        <p:txBody>
          <a:bodyPr wrap="square">
            <a:spAutoFit/>
          </a:bodyPr>
          <a:lstStyle/>
          <a:p>
            <a:pPr marL="285750" indent="-285750">
              <a:buFont typeface="Arial" panose="020B0604020202020204" pitchFamily="34" charset="0"/>
              <a:buChar char="•"/>
            </a:pPr>
            <a:r>
              <a:rPr lang="de-DE" dirty="0">
                <a:latin typeface="Times New Roman" panose="02020603050405020304" pitchFamily="18" charset="0"/>
              </a:rPr>
              <a:t>Historische Stadtstrukturen sind nachhaltig, weil</a:t>
            </a:r>
          </a:p>
          <a:p>
            <a:pPr marL="285750" indent="-285750">
              <a:buFont typeface="Arial" panose="020B0604020202020204" pitchFamily="34" charset="0"/>
              <a:buChar char="•"/>
            </a:pPr>
            <a:endParaRPr lang="de-DE" dirty="0">
              <a:latin typeface="Times New Roman" panose="02020603050405020304" pitchFamily="18" charset="0"/>
            </a:endParaRPr>
          </a:p>
          <a:p>
            <a:pPr marL="285750" indent="-285750">
              <a:buFont typeface="Arial" panose="020B0604020202020204" pitchFamily="34" charset="0"/>
              <a:buChar char="•"/>
            </a:pPr>
            <a:r>
              <a:rPr lang="de-DE" dirty="0">
                <a:latin typeface="Times New Roman" panose="02020603050405020304" pitchFamily="18" charset="0"/>
              </a:rPr>
              <a:t>ihre Gebäudedichte Wärmebedarf reduziert und die gemeinsame Nutzung von Energieträgern ermöglicht . </a:t>
            </a:r>
          </a:p>
          <a:p>
            <a:pPr marL="285750" indent="-285750">
              <a:buFont typeface="Arial" panose="020B0604020202020204" pitchFamily="34" charset="0"/>
              <a:buChar char="•"/>
            </a:pPr>
            <a:r>
              <a:rPr lang="de-DE" dirty="0">
                <a:latin typeface="Times New Roman" panose="02020603050405020304" pitchFamily="18" charset="0"/>
              </a:rPr>
              <a:t>ihre Funktionsmischung Wege verkürzt und effizientere Mobilitätssysteme ermöglicht . </a:t>
            </a:r>
          </a:p>
          <a:p>
            <a:pPr marL="285750" indent="-285750">
              <a:buFont typeface="Arial" panose="020B0604020202020204" pitchFamily="34" charset="0"/>
              <a:buChar char="•"/>
            </a:pPr>
            <a:r>
              <a:rPr lang="de-DE" dirty="0">
                <a:latin typeface="Times New Roman" panose="02020603050405020304" pitchFamily="18" charset="0"/>
              </a:rPr>
              <a:t>Ihre konzentrierte Bebauung Versiegelung von Böden und mehr Raum für Stadtgrün reduziert </a:t>
            </a:r>
          </a:p>
          <a:p>
            <a:pPr marL="285750" indent="-285750">
              <a:buFont typeface="Arial" panose="020B0604020202020204" pitchFamily="34" charset="0"/>
              <a:buChar char="•"/>
            </a:pPr>
            <a:r>
              <a:rPr lang="de-DE" dirty="0">
                <a:latin typeface="Times New Roman" panose="02020603050405020304" pitchFamily="18" charset="0"/>
              </a:rPr>
              <a:t>sie als schön und lebenswert empfunden werden</a:t>
            </a:r>
            <a:endParaRPr lang="de-DE" dirty="0"/>
          </a:p>
        </p:txBody>
      </p:sp>
      <p:sp>
        <p:nvSpPr>
          <p:cNvPr id="7" name="Rechteck 6">
            <a:extLst>
              <a:ext uri="{FF2B5EF4-FFF2-40B4-BE49-F238E27FC236}">
                <a16:creationId xmlns:a16="http://schemas.microsoft.com/office/drawing/2014/main" id="{A9F64811-ED76-4286-8BC2-F5001640E24E}"/>
              </a:ext>
            </a:extLst>
          </p:cNvPr>
          <p:cNvSpPr/>
          <p:nvPr/>
        </p:nvSpPr>
        <p:spPr>
          <a:xfrm>
            <a:off x="2134800" y="4838400"/>
            <a:ext cx="7009200" cy="707886"/>
          </a:xfrm>
          <a:prstGeom prst="rect">
            <a:avLst/>
          </a:prstGeom>
          <a:solidFill>
            <a:srgbClr val="E7332C">
              <a:alpha val="30980"/>
            </a:srgbClr>
          </a:solidFill>
        </p:spPr>
        <p:txBody>
          <a:bodyPr wrap="square">
            <a:spAutoFit/>
          </a:bodyPr>
          <a:lstStyle/>
          <a:p>
            <a:r>
              <a:rPr lang="de-DE" sz="2000" dirty="0">
                <a:latin typeface="Times New Roman" panose="02020603050405020304" pitchFamily="18" charset="0"/>
              </a:rPr>
              <a:t>Damit kann ein zukunftsweisender Klimaschutz nicht ohne die unersetzbaren Werte historischer Städte erfolgreich sein. </a:t>
            </a:r>
            <a:endParaRPr lang="de-DE" sz="2000" dirty="0"/>
          </a:p>
        </p:txBody>
      </p:sp>
    </p:spTree>
    <p:extLst>
      <p:ext uri="{BB962C8B-B14F-4D97-AF65-F5344CB8AC3E}">
        <p14:creationId xmlns:p14="http://schemas.microsoft.com/office/powerpoint/2010/main" val="121753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4800" y="0"/>
            <a:ext cx="7009200" cy="1417639"/>
          </a:xfrm>
          <a:solidFill>
            <a:srgbClr val="D3A12A"/>
          </a:solidFill>
        </p:spPr>
        <p:txBody>
          <a:bodyPr>
            <a:noAutofit/>
          </a:bodyPr>
          <a:lstStyle/>
          <a:p>
            <a:pPr marL="514350" indent="-514350" algn="l">
              <a:buFont typeface="+mj-lt"/>
              <a:buAutoNum type="arabicPeriod" startAt="2"/>
            </a:pPr>
            <a:r>
              <a:rPr lang="de-DE" sz="2800" b="1" dirty="0">
                <a:solidFill>
                  <a:schemeClr val="bg1"/>
                </a:solidFill>
                <a:latin typeface="Constantia" panose="02030602050306030303" pitchFamily="18" charset="0"/>
              </a:rPr>
              <a:t>Revitalisierung im ländlichen Raum:</a:t>
            </a:r>
            <a:br>
              <a:rPr lang="de-DE" sz="3200" b="1" dirty="0">
                <a:solidFill>
                  <a:schemeClr val="bg1"/>
                </a:solidFill>
                <a:latin typeface="Constantia" panose="02030602050306030303" pitchFamily="18" charset="0"/>
              </a:rPr>
            </a:br>
            <a:r>
              <a:rPr lang="de-DE" sz="2600" b="1" dirty="0">
                <a:solidFill>
                  <a:schemeClr val="bg1"/>
                </a:solidFill>
                <a:latin typeface="Constantia" panose="02030602050306030303" pitchFamily="18" charset="0"/>
              </a:rPr>
              <a:t>Denkmäler als Ausgangspunkt</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6</a:t>
            </a:fld>
            <a:r>
              <a:rPr lang="de-DE" dirty="0"/>
              <a:t> von 19</a:t>
            </a:r>
          </a:p>
        </p:txBody>
      </p:sp>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endParaRPr lang="de-DE" sz="1200" b="1" dirty="0">
              <a:solidFill>
                <a:srgbClr val="E73230"/>
              </a:solidFill>
            </a:endParaRPr>
          </a:p>
          <a:p>
            <a:pPr marL="285750" indent="-285750">
              <a:buAutoNum type="romanUcPeriod"/>
            </a:pPr>
            <a:r>
              <a:rPr lang="de-DE" sz="1200" b="1" dirty="0">
                <a:solidFill>
                  <a:srgbClr val="EE3230"/>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Nutzungsebene für Klimaschutz</a:t>
            </a:r>
            <a:endParaRPr lang="de-DE" sz="1200" b="1" dirty="0">
              <a:solidFill>
                <a:schemeClr val="bg1">
                  <a:lumMod val="50000"/>
                </a:schemeClr>
              </a:solidFill>
            </a:endParaRP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pic>
        <p:nvPicPr>
          <p:cNvPr id="5" name="Grafik 4">
            <a:extLst>
              <a:ext uri="{FF2B5EF4-FFF2-40B4-BE49-F238E27FC236}">
                <a16:creationId xmlns:a16="http://schemas.microsoft.com/office/drawing/2014/main" id="{53EBE70B-727C-4FBF-A958-F3F43625CF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6" b="4605"/>
          <a:stretch/>
        </p:blipFill>
        <p:spPr>
          <a:xfrm>
            <a:off x="2134800" y="1417638"/>
            <a:ext cx="7009200" cy="4603649"/>
          </a:xfrm>
          <a:prstGeom prst="rect">
            <a:avLst/>
          </a:prstGeom>
        </p:spPr>
      </p:pic>
    </p:spTree>
    <p:extLst>
      <p:ext uri="{BB962C8B-B14F-4D97-AF65-F5344CB8AC3E}">
        <p14:creationId xmlns:p14="http://schemas.microsoft.com/office/powerpoint/2010/main" val="197311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4800" y="0"/>
            <a:ext cx="7009200" cy="1417639"/>
          </a:xfrm>
          <a:solidFill>
            <a:srgbClr val="D3A12A"/>
          </a:solidFill>
        </p:spPr>
        <p:txBody>
          <a:bodyPr>
            <a:noAutofit/>
          </a:bodyPr>
          <a:lstStyle/>
          <a:p>
            <a:pPr marL="514350" indent="-514350" algn="l">
              <a:buFont typeface="+mj-lt"/>
              <a:buAutoNum type="arabicPeriod" startAt="2"/>
            </a:pPr>
            <a:r>
              <a:rPr lang="de-DE" sz="2800" b="1" dirty="0">
                <a:solidFill>
                  <a:schemeClr val="bg1"/>
                </a:solidFill>
                <a:latin typeface="Constantia" panose="02030602050306030303" pitchFamily="18" charset="0"/>
              </a:rPr>
              <a:t>Revitalisierung im ländlichen Raum:</a:t>
            </a:r>
            <a:br>
              <a:rPr lang="de-DE" sz="3200" b="1" dirty="0">
                <a:solidFill>
                  <a:schemeClr val="bg1"/>
                </a:solidFill>
                <a:latin typeface="Constantia" panose="02030602050306030303" pitchFamily="18" charset="0"/>
              </a:rPr>
            </a:br>
            <a:r>
              <a:rPr lang="de-DE" sz="2600" b="1" dirty="0">
                <a:solidFill>
                  <a:schemeClr val="bg1"/>
                </a:solidFill>
                <a:latin typeface="Constantia" panose="02030602050306030303" pitchFamily="18" charset="0"/>
              </a:rPr>
              <a:t>Denkmäler als Ausgangspunkt</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7</a:t>
            </a:fld>
            <a:r>
              <a:rPr lang="de-DE" dirty="0"/>
              <a:t> von 19</a:t>
            </a:r>
          </a:p>
        </p:txBody>
      </p:sp>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endParaRPr lang="de-DE" sz="1200" b="1" dirty="0">
              <a:solidFill>
                <a:srgbClr val="E73230"/>
              </a:solidFill>
            </a:endParaRPr>
          </a:p>
          <a:p>
            <a:pPr marL="285750" indent="-285750">
              <a:buAutoNum type="romanUcPeriod"/>
            </a:pPr>
            <a:r>
              <a:rPr lang="de-DE" sz="1200" b="1" dirty="0">
                <a:solidFill>
                  <a:srgbClr val="EE3230"/>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Nutzungsebene für Klimaschutz</a:t>
            </a:r>
            <a:endParaRPr lang="de-DE" sz="1200" b="1" dirty="0">
              <a:solidFill>
                <a:schemeClr val="bg1">
                  <a:lumMod val="50000"/>
                </a:schemeClr>
              </a:solidFill>
            </a:endParaRP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pic>
        <p:nvPicPr>
          <p:cNvPr id="5" name="Grafik 4">
            <a:extLst>
              <a:ext uri="{FF2B5EF4-FFF2-40B4-BE49-F238E27FC236}">
                <a16:creationId xmlns:a16="http://schemas.microsoft.com/office/drawing/2014/main" id="{53EBE70B-727C-4FBF-A958-F3F43625CF4B}"/>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1566" b="4605"/>
          <a:stretch/>
        </p:blipFill>
        <p:spPr>
          <a:xfrm>
            <a:off x="2134800" y="1417638"/>
            <a:ext cx="7009200" cy="4603649"/>
          </a:xfrm>
          <a:prstGeom prst="rect">
            <a:avLst/>
          </a:prstGeom>
        </p:spPr>
      </p:pic>
      <p:sp>
        <p:nvSpPr>
          <p:cNvPr id="7" name="Rechteck 6">
            <a:extLst>
              <a:ext uri="{FF2B5EF4-FFF2-40B4-BE49-F238E27FC236}">
                <a16:creationId xmlns:a16="http://schemas.microsoft.com/office/drawing/2014/main" id="{8C1B0818-07C8-4271-8CB9-302A5271E8E3}"/>
              </a:ext>
            </a:extLst>
          </p:cNvPr>
          <p:cNvSpPr/>
          <p:nvPr/>
        </p:nvSpPr>
        <p:spPr>
          <a:xfrm>
            <a:off x="2134800" y="1683551"/>
            <a:ext cx="6927708" cy="2308324"/>
          </a:xfrm>
          <a:prstGeom prst="rect">
            <a:avLst/>
          </a:prstGeom>
        </p:spPr>
        <p:txBody>
          <a:bodyPr wrap="square">
            <a:spAutoFit/>
          </a:bodyPr>
          <a:lstStyle/>
          <a:p>
            <a:r>
              <a:rPr lang="de-DE" dirty="0"/>
              <a:t>Denkmäler</a:t>
            </a:r>
          </a:p>
          <a:p>
            <a:pPr marL="285750" indent="-285750">
              <a:buFont typeface="Arial" panose="020B0604020202020204" pitchFamily="34" charset="0"/>
              <a:buChar char="•"/>
            </a:pPr>
            <a:r>
              <a:rPr lang="de-DE" dirty="0"/>
              <a:t>Sind integraler Faktor einer hohen Baukultur, die die Basis funktionierender, attraktiver Städte und Dörfer mit einer hohen Lebensqualität ist </a:t>
            </a:r>
          </a:p>
          <a:p>
            <a:pPr marL="285750" indent="-285750">
              <a:buFont typeface="Arial" panose="020B0604020202020204" pitchFamily="34" charset="0"/>
              <a:buChar char="•"/>
            </a:pPr>
            <a:r>
              <a:rPr lang="de-DE" dirty="0"/>
              <a:t>Sind prägende Bestandteile von schönen Ortsbildern. </a:t>
            </a:r>
          </a:p>
          <a:p>
            <a:pPr marL="285750" indent="-285750">
              <a:buFont typeface="Arial" panose="020B0604020202020204" pitchFamily="34" charset="0"/>
              <a:buChar char="•"/>
            </a:pPr>
            <a:r>
              <a:rPr lang="de-DE" dirty="0"/>
              <a:t>Sind beständige Orte der Gemeinschaft und des Zusammenhaltes. </a:t>
            </a:r>
          </a:p>
          <a:p>
            <a:pPr marL="285750" indent="-285750">
              <a:buFont typeface="Arial" panose="020B0604020202020204" pitchFamily="34" charset="0"/>
              <a:buChar char="•"/>
            </a:pPr>
            <a:r>
              <a:rPr lang="de-DE" dirty="0"/>
              <a:t>Ermöglichen als Teil des öffentlichen Raumes eine inklusive Teilhabe, bieten Heimat und stiften Identität. </a:t>
            </a:r>
          </a:p>
        </p:txBody>
      </p:sp>
      <p:sp>
        <p:nvSpPr>
          <p:cNvPr id="8" name="Rechteck 7">
            <a:extLst>
              <a:ext uri="{FF2B5EF4-FFF2-40B4-BE49-F238E27FC236}">
                <a16:creationId xmlns:a16="http://schemas.microsoft.com/office/drawing/2014/main" id="{C7131E7A-AFF8-4DF8-B89C-3D3FB3B673D1}"/>
              </a:ext>
            </a:extLst>
          </p:cNvPr>
          <p:cNvSpPr/>
          <p:nvPr/>
        </p:nvSpPr>
        <p:spPr>
          <a:xfrm>
            <a:off x="2134800" y="4838400"/>
            <a:ext cx="7009200" cy="1015663"/>
          </a:xfrm>
          <a:prstGeom prst="rect">
            <a:avLst/>
          </a:prstGeom>
          <a:solidFill>
            <a:srgbClr val="E7332C">
              <a:alpha val="30980"/>
            </a:srgbClr>
          </a:solidFill>
        </p:spPr>
        <p:txBody>
          <a:bodyPr wrap="square">
            <a:spAutoFit/>
          </a:bodyPr>
          <a:lstStyle/>
          <a:p>
            <a:r>
              <a:rPr lang="de-DE" sz="2000" dirty="0"/>
              <a:t>Damit sind Denkmäler ideale Ausgangspunkte für Revitalisierungsstrategien. Sie helfen, leerstandsbedingten Abriss zu vermeiden und Ressourcen zu bewahren.</a:t>
            </a:r>
          </a:p>
        </p:txBody>
      </p:sp>
    </p:spTree>
    <p:extLst>
      <p:ext uri="{BB962C8B-B14F-4D97-AF65-F5344CB8AC3E}">
        <p14:creationId xmlns:p14="http://schemas.microsoft.com/office/powerpoint/2010/main" val="91603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pic>
        <p:nvPicPr>
          <p:cNvPr id="4" name="Grafik 3">
            <a:extLst>
              <a:ext uri="{FF2B5EF4-FFF2-40B4-BE49-F238E27FC236}">
                <a16:creationId xmlns:a16="http://schemas.microsoft.com/office/drawing/2014/main" id="{01C9A3EF-CCB7-49D0-A336-3D4A25E4FE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80"/>
          <a:stretch/>
        </p:blipFill>
        <p:spPr>
          <a:xfrm>
            <a:off x="2134800" y="1417637"/>
            <a:ext cx="7009200" cy="4603649"/>
          </a:xfrm>
          <a:prstGeom prst="rect">
            <a:avLst/>
          </a:prstGeom>
        </p:spPr>
      </p:pic>
      <p:sp>
        <p:nvSpPr>
          <p:cNvPr id="2" name="Titel 1"/>
          <p:cNvSpPr>
            <a:spLocks noGrp="1"/>
          </p:cNvSpPr>
          <p:nvPr>
            <p:ph type="title"/>
          </p:nvPr>
        </p:nvSpPr>
        <p:spPr>
          <a:xfrm>
            <a:off x="2134800" y="0"/>
            <a:ext cx="7009200" cy="1417639"/>
          </a:xfrm>
          <a:solidFill>
            <a:srgbClr val="249B47"/>
          </a:solidFill>
        </p:spPr>
        <p:txBody>
          <a:bodyPr>
            <a:noAutofit/>
          </a:bodyPr>
          <a:lstStyle/>
          <a:p>
            <a:pPr marL="742950" indent="-742950" algn="l">
              <a:buFont typeface="+mj-lt"/>
              <a:buAutoNum type="arabicPeriod" startAt="3"/>
            </a:pPr>
            <a:r>
              <a:rPr lang="de-DE" sz="3600" b="1" dirty="0">
                <a:solidFill>
                  <a:schemeClr val="bg1"/>
                </a:solidFill>
                <a:latin typeface="Constantia" panose="02030602050306030303" pitchFamily="18" charset="0"/>
              </a:rPr>
              <a:t>Energiewende:</a:t>
            </a:r>
            <a:br>
              <a:rPr lang="de-DE" sz="3600" b="1" dirty="0">
                <a:solidFill>
                  <a:schemeClr val="bg1"/>
                </a:solidFill>
                <a:latin typeface="Constantia" panose="02030602050306030303" pitchFamily="18" charset="0"/>
              </a:rPr>
            </a:br>
            <a:r>
              <a:rPr lang="de-DE" sz="1800" b="1" dirty="0">
                <a:solidFill>
                  <a:schemeClr val="bg1"/>
                </a:solidFill>
                <a:latin typeface="Constantia" panose="02030602050306030303" pitchFamily="18" charset="0"/>
              </a:rPr>
              <a:t>Generationenvertrag für Natur- und Kulturerbe einlösen</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8</a:t>
            </a:fld>
            <a:r>
              <a:rPr lang="de-DE" dirty="0"/>
              <a:t> von 19</a:t>
            </a:r>
          </a:p>
        </p:txBody>
      </p:sp>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endParaRPr lang="de-DE" sz="1200" b="1" dirty="0">
              <a:solidFill>
                <a:srgbClr val="E73230"/>
              </a:solidFill>
            </a:endParaRPr>
          </a:p>
          <a:p>
            <a:pPr marL="285750" indent="-285750">
              <a:buAutoNum type="romanUcPeriod"/>
            </a:pPr>
            <a:r>
              <a:rPr lang="de-DE" sz="1200" b="1" dirty="0">
                <a:solidFill>
                  <a:srgbClr val="EE3230"/>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Nutzungsebene für Klimaschutz</a:t>
            </a:r>
            <a:endParaRPr lang="de-DE" sz="1200" b="1" dirty="0">
              <a:solidFill>
                <a:schemeClr val="bg1">
                  <a:lumMod val="50000"/>
                </a:schemeClr>
              </a:solidFill>
            </a:endParaRP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spTree>
    <p:extLst>
      <p:ext uri="{BB962C8B-B14F-4D97-AF65-F5344CB8AC3E}">
        <p14:creationId xmlns:p14="http://schemas.microsoft.com/office/powerpoint/2010/main" val="2438116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5961887-75B5-47F6-B533-FF4D70122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824" y="5937504"/>
            <a:ext cx="2551176" cy="920496"/>
          </a:xfrm>
          <a:prstGeom prst="rect">
            <a:avLst/>
          </a:prstGeom>
        </p:spPr>
      </p:pic>
      <p:pic>
        <p:nvPicPr>
          <p:cNvPr id="4" name="Grafik 3">
            <a:extLst>
              <a:ext uri="{FF2B5EF4-FFF2-40B4-BE49-F238E27FC236}">
                <a16:creationId xmlns:a16="http://schemas.microsoft.com/office/drawing/2014/main" id="{01C9A3EF-CCB7-49D0-A336-3D4A25E4FE98}"/>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1480"/>
          <a:stretch/>
        </p:blipFill>
        <p:spPr>
          <a:xfrm>
            <a:off x="2134800" y="1417637"/>
            <a:ext cx="7009200" cy="4603649"/>
          </a:xfrm>
          <a:prstGeom prst="rect">
            <a:avLst/>
          </a:prstGeom>
        </p:spPr>
      </p:pic>
      <p:sp>
        <p:nvSpPr>
          <p:cNvPr id="2" name="Titel 1"/>
          <p:cNvSpPr>
            <a:spLocks noGrp="1"/>
          </p:cNvSpPr>
          <p:nvPr>
            <p:ph type="title"/>
          </p:nvPr>
        </p:nvSpPr>
        <p:spPr>
          <a:xfrm>
            <a:off x="2134800" y="0"/>
            <a:ext cx="7009200" cy="1417639"/>
          </a:xfrm>
          <a:solidFill>
            <a:srgbClr val="249B47"/>
          </a:solidFill>
        </p:spPr>
        <p:txBody>
          <a:bodyPr>
            <a:noAutofit/>
          </a:bodyPr>
          <a:lstStyle/>
          <a:p>
            <a:pPr marL="742950" indent="-742950" algn="l">
              <a:buFont typeface="+mj-lt"/>
              <a:buAutoNum type="arabicPeriod" startAt="3"/>
            </a:pPr>
            <a:r>
              <a:rPr lang="de-DE" sz="3600" b="1" dirty="0">
                <a:solidFill>
                  <a:schemeClr val="bg1"/>
                </a:solidFill>
                <a:latin typeface="Constantia" panose="02030602050306030303" pitchFamily="18" charset="0"/>
              </a:rPr>
              <a:t>Energiewende:</a:t>
            </a:r>
            <a:br>
              <a:rPr lang="de-DE" sz="3600" b="1" dirty="0">
                <a:solidFill>
                  <a:schemeClr val="bg1"/>
                </a:solidFill>
                <a:latin typeface="Constantia" panose="02030602050306030303" pitchFamily="18" charset="0"/>
              </a:rPr>
            </a:br>
            <a:r>
              <a:rPr lang="de-DE" sz="1800" b="1" dirty="0">
                <a:solidFill>
                  <a:schemeClr val="bg1"/>
                </a:solidFill>
                <a:latin typeface="Constantia" panose="02030602050306030303" pitchFamily="18" charset="0"/>
              </a:rPr>
              <a:t>Generationenvertrag für Natur- und Kulturerbe einlösen</a:t>
            </a:r>
          </a:p>
        </p:txBody>
      </p:sp>
      <p:sp>
        <p:nvSpPr>
          <p:cNvPr id="13" name="Foliennummernplatzhalter 2">
            <a:extLst>
              <a:ext uri="{FF2B5EF4-FFF2-40B4-BE49-F238E27FC236}">
                <a16:creationId xmlns:a16="http://schemas.microsoft.com/office/drawing/2014/main" id="{8A1AB9D1-6DFD-4B9D-A59C-D3E5A9E378BA}"/>
              </a:ext>
            </a:extLst>
          </p:cNvPr>
          <p:cNvSpPr>
            <a:spLocks noGrp="1"/>
          </p:cNvSpPr>
          <p:nvPr>
            <p:ph type="sldNum" sz="quarter" idx="12"/>
          </p:nvPr>
        </p:nvSpPr>
        <p:spPr>
          <a:xfrm>
            <a:off x="3158480" y="6356351"/>
            <a:ext cx="2133600" cy="365125"/>
          </a:xfrm>
        </p:spPr>
        <p:txBody>
          <a:bodyPr/>
          <a:lstStyle/>
          <a:p>
            <a:fld id="{DD6B7D9B-BDA6-42D6-A35A-8E78CC7AEC9B}" type="slidenum">
              <a:rPr lang="de-DE" smtClean="0"/>
              <a:t>9</a:t>
            </a:fld>
            <a:r>
              <a:rPr lang="de-DE" dirty="0"/>
              <a:t> von 19</a:t>
            </a:r>
          </a:p>
        </p:txBody>
      </p:sp>
      <p:sp>
        <p:nvSpPr>
          <p:cNvPr id="12" name="Textfeld 11">
            <a:extLst>
              <a:ext uri="{FF2B5EF4-FFF2-40B4-BE49-F238E27FC236}">
                <a16:creationId xmlns:a16="http://schemas.microsoft.com/office/drawing/2014/main" id="{2B7FBA07-080E-4A47-9C7B-979F1C986531}"/>
              </a:ext>
            </a:extLst>
          </p:cNvPr>
          <p:cNvSpPr txBox="1"/>
          <p:nvPr/>
        </p:nvSpPr>
        <p:spPr>
          <a:xfrm>
            <a:off x="0" y="-5"/>
            <a:ext cx="2134800" cy="6858000"/>
          </a:xfrm>
          <a:prstGeom prst="rect">
            <a:avLst/>
          </a:prstGeom>
          <a:solidFill>
            <a:schemeClr val="bg1">
              <a:lumMod val="95000"/>
            </a:schemeClr>
          </a:solidFill>
        </p:spPr>
        <p:txBody>
          <a:bodyPr wrap="square" rtlCol="0">
            <a:noAutofit/>
          </a:bodyPr>
          <a:lstStyle/>
          <a:p>
            <a:endParaRPr lang="de-DE" sz="1200" b="1" dirty="0"/>
          </a:p>
          <a:p>
            <a:endParaRPr lang="de-DE" sz="1200" b="1" dirty="0">
              <a:solidFill>
                <a:srgbClr val="E73230"/>
              </a:solidFill>
            </a:endParaRPr>
          </a:p>
          <a:p>
            <a:pPr marL="285750" indent="-285750">
              <a:buAutoNum type="romanUcPeriod"/>
            </a:pPr>
            <a:r>
              <a:rPr lang="de-DE" sz="1200" b="1" dirty="0">
                <a:solidFill>
                  <a:srgbClr val="EE3230"/>
                </a:solidFill>
                <a:latin typeface="Constantia" panose="02030602050306030303" pitchFamily="18" charset="0"/>
              </a:rPr>
              <a:t>Städtebauliche Ebene für Klimaschutz</a:t>
            </a: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endParaRPr lang="de-DE" sz="1200" b="1" dirty="0">
              <a:solidFill>
                <a:srgbClr val="EE3230"/>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Gebäudeebene für Klimaschutz</a:t>
            </a: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endParaRPr lang="de-DE" sz="1200" b="1" dirty="0">
              <a:solidFill>
                <a:schemeClr val="bg1">
                  <a:lumMod val="50000"/>
                </a:schemeClr>
              </a:solidFill>
              <a:latin typeface="Constantia" panose="02030602050306030303" pitchFamily="18" charset="0"/>
            </a:endParaRPr>
          </a:p>
          <a:p>
            <a:pPr marL="285750" indent="-285750">
              <a:buAutoNum type="romanUcPeriod"/>
            </a:pPr>
            <a:r>
              <a:rPr lang="de-DE" sz="1200" b="1" dirty="0">
                <a:solidFill>
                  <a:schemeClr val="bg1">
                    <a:lumMod val="50000"/>
                  </a:schemeClr>
                </a:solidFill>
                <a:latin typeface="Constantia" panose="02030602050306030303" pitchFamily="18" charset="0"/>
              </a:rPr>
              <a:t>Nutzungsebene für Klimaschutz</a:t>
            </a:r>
            <a:endParaRPr lang="de-DE" sz="1200" b="1" dirty="0">
              <a:solidFill>
                <a:schemeClr val="bg1">
                  <a:lumMod val="50000"/>
                </a:schemeClr>
              </a:solidFill>
            </a:endParaRPr>
          </a:p>
          <a:p>
            <a:endParaRPr lang="de-DE" sz="1200" b="1" dirty="0">
              <a:solidFill>
                <a:srgbClr val="E73230"/>
              </a:solidFill>
            </a:endParaRPr>
          </a:p>
          <a:p>
            <a:endParaRPr lang="de-DE" sz="1200" b="1" dirty="0">
              <a:solidFill>
                <a:srgbClr val="E73230"/>
              </a:solidFill>
            </a:endParaRPr>
          </a:p>
          <a:p>
            <a:endParaRPr lang="de-DE" sz="1200" dirty="0">
              <a:solidFill>
                <a:schemeClr val="bg1">
                  <a:lumMod val="65000"/>
                </a:schemeClr>
              </a:solidFill>
            </a:endParaRPr>
          </a:p>
        </p:txBody>
      </p:sp>
      <p:sp>
        <p:nvSpPr>
          <p:cNvPr id="7" name="Rechteck 6">
            <a:extLst>
              <a:ext uri="{FF2B5EF4-FFF2-40B4-BE49-F238E27FC236}">
                <a16:creationId xmlns:a16="http://schemas.microsoft.com/office/drawing/2014/main" id="{177FF6B6-7026-42FD-BAEC-1BF1EB466E4B}"/>
              </a:ext>
            </a:extLst>
          </p:cNvPr>
          <p:cNvSpPr/>
          <p:nvPr/>
        </p:nvSpPr>
        <p:spPr>
          <a:xfrm>
            <a:off x="2134800" y="1683551"/>
            <a:ext cx="6927708" cy="1477328"/>
          </a:xfrm>
          <a:prstGeom prst="rect">
            <a:avLst/>
          </a:prstGeom>
        </p:spPr>
        <p:txBody>
          <a:bodyPr wrap="square">
            <a:spAutoFit/>
          </a:bodyPr>
          <a:lstStyle/>
          <a:p>
            <a:r>
              <a:rPr lang="de-DE" dirty="0"/>
              <a:t>Die Energiewende darf in der sich als Kulturstaat verstehenden Bundesrepublik kein zweiter Raubbau am Kultur- und Naturerbe sein. Für Europa bekräftigt dies die Erklärung von Davos: „Jede Person hat das Recht, die kulturelle Umwelt zu erleben, sie zu teilen und zu ihr zu gehören“. </a:t>
            </a:r>
          </a:p>
        </p:txBody>
      </p:sp>
      <p:sp>
        <p:nvSpPr>
          <p:cNvPr id="8" name="Rechteck 7">
            <a:extLst>
              <a:ext uri="{FF2B5EF4-FFF2-40B4-BE49-F238E27FC236}">
                <a16:creationId xmlns:a16="http://schemas.microsoft.com/office/drawing/2014/main" id="{38CCEE12-4702-4E3A-B9CD-FD105B78047F}"/>
              </a:ext>
            </a:extLst>
          </p:cNvPr>
          <p:cNvSpPr/>
          <p:nvPr/>
        </p:nvSpPr>
        <p:spPr>
          <a:xfrm>
            <a:off x="2134800" y="4437112"/>
            <a:ext cx="7009200" cy="1323439"/>
          </a:xfrm>
          <a:prstGeom prst="rect">
            <a:avLst/>
          </a:prstGeom>
          <a:solidFill>
            <a:srgbClr val="E7332C">
              <a:alpha val="30980"/>
            </a:srgbClr>
          </a:solidFill>
        </p:spPr>
        <p:txBody>
          <a:bodyPr wrap="square">
            <a:spAutoFit/>
          </a:bodyPr>
          <a:lstStyle/>
          <a:p>
            <a:r>
              <a:rPr lang="de-DE" sz="2000" dirty="0"/>
              <a:t>Durch einen verantwortungsvollen, treuhänderischen Umgang bleiben die natürlichen und kulturellen Ressourcen auch für nachfolgende Generationen erhalten. Nur so können wir den Generationenvertrag vollständig einlösen.</a:t>
            </a:r>
          </a:p>
        </p:txBody>
      </p:sp>
    </p:spTree>
    <p:extLst>
      <p:ext uri="{BB962C8B-B14F-4D97-AF65-F5344CB8AC3E}">
        <p14:creationId xmlns:p14="http://schemas.microsoft.com/office/powerpoint/2010/main" val="254445154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1151</Words>
  <Application>Microsoft Office PowerPoint</Application>
  <PresentationFormat>Bildschirmpräsentation (4:3)</PresentationFormat>
  <Paragraphs>441</Paragraphs>
  <Slides>19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Calibri</vt:lpstr>
      <vt:lpstr>Constantia</vt:lpstr>
      <vt:lpstr>Times New Roman</vt:lpstr>
      <vt:lpstr>Larissa</vt:lpstr>
      <vt:lpstr>PowerPoint-Präsentation</vt:lpstr>
      <vt:lpstr>Acht nachhaltige Vorschläge für eine zukunftsorientierte Nutzung des baukulturellen Erbes und seines klimaschützenden Potenzials</vt:lpstr>
      <vt:lpstr>Denkmalschutz ist Klimaschutz: Dieses Potenzial gilt es zu nutzen!</vt:lpstr>
      <vt:lpstr>Kompakte Urbanität: Potenzial historischer Städte nutzen</vt:lpstr>
      <vt:lpstr>Kompakte Urbanität: Potenzial historischer Städte nutzen</vt:lpstr>
      <vt:lpstr>Revitalisierung im ländlichen Raum: Denkmäler als Ausgangspunkt</vt:lpstr>
      <vt:lpstr>Revitalisierung im ländlichen Raum: Denkmäler als Ausgangspunkt</vt:lpstr>
      <vt:lpstr>Energiewende: Generationenvertrag für Natur- und Kulturerbe einlösen</vt:lpstr>
      <vt:lpstr>Energiewende: Generationenvertrag für Natur- und Kulturerbe einlösen</vt:lpstr>
      <vt:lpstr>Quartierskonzepte: Baubestand vernetzen</vt:lpstr>
      <vt:lpstr>Quartierskonzepte: Baubestand vernetzen</vt:lpstr>
      <vt:lpstr>Ressource Denkmäler: Ökobilanzen richtig rechnen!</vt:lpstr>
      <vt:lpstr>Ressource Denkmäler: Ökobilanzen richtig rechnen!</vt:lpstr>
      <vt:lpstr>Wandel zur Reparaturgesellschaft: Denkmalpflege als Avantgarde</vt:lpstr>
      <vt:lpstr>Wandel zur Reparaturgesellschaft: Denkmalpflege als Avantgarde</vt:lpstr>
      <vt:lpstr>Nutzung historischen Wissens: Vorbild Denkmäler</vt:lpstr>
      <vt:lpstr>Nutzung historischen Wissens: Vorbild Denkmäler</vt:lpstr>
      <vt:lpstr>Suffizienz und Konsistenz: Vorbild historische Gebäudenutz</vt:lpstr>
      <vt:lpstr>Suffizienz und Konsistenz: Vorbild historische Gebäudenutz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Annika Tillmann Laptop</dc:creator>
  <cp:lastModifiedBy>Annika Tillmann Laptop</cp:lastModifiedBy>
  <cp:revision>510</cp:revision>
  <cp:lastPrinted>2021-11-30T08:37:46Z</cp:lastPrinted>
  <dcterms:created xsi:type="dcterms:W3CDTF">2020-10-29T10:35:27Z</dcterms:created>
  <dcterms:modified xsi:type="dcterms:W3CDTF">2022-11-16T10:19:33Z</dcterms:modified>
</cp:coreProperties>
</file>